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3" r:id="rId1"/>
  </p:sldMasterIdLst>
  <p:notesMasterIdLst>
    <p:notesMasterId r:id="rId39"/>
  </p:notesMasterIdLst>
  <p:sldIdLst>
    <p:sldId id="265" r:id="rId2"/>
    <p:sldId id="323" r:id="rId3"/>
    <p:sldId id="324" r:id="rId4"/>
    <p:sldId id="345" r:id="rId5"/>
    <p:sldId id="372" r:id="rId6"/>
    <p:sldId id="347" r:id="rId7"/>
    <p:sldId id="342" r:id="rId8"/>
    <p:sldId id="373" r:id="rId9"/>
    <p:sldId id="343" r:id="rId10"/>
    <p:sldId id="351" r:id="rId11"/>
    <p:sldId id="353" r:id="rId12"/>
    <p:sldId id="354" r:id="rId13"/>
    <p:sldId id="349" r:id="rId14"/>
    <p:sldId id="352" r:id="rId15"/>
    <p:sldId id="364" r:id="rId16"/>
    <p:sldId id="365" r:id="rId17"/>
    <p:sldId id="368" r:id="rId18"/>
    <p:sldId id="366" r:id="rId19"/>
    <p:sldId id="363" r:id="rId20"/>
    <p:sldId id="361" r:id="rId21"/>
    <p:sldId id="374" r:id="rId22"/>
    <p:sldId id="369" r:id="rId23"/>
    <p:sldId id="370" r:id="rId24"/>
    <p:sldId id="362" r:id="rId25"/>
    <p:sldId id="375" r:id="rId26"/>
    <p:sldId id="356" r:id="rId27"/>
    <p:sldId id="358" r:id="rId28"/>
    <p:sldId id="346" r:id="rId29"/>
    <p:sldId id="339" r:id="rId30"/>
    <p:sldId id="340" r:id="rId31"/>
    <p:sldId id="348" r:id="rId32"/>
    <p:sldId id="359" r:id="rId33"/>
    <p:sldId id="376" r:id="rId34"/>
    <p:sldId id="360" r:id="rId35"/>
    <p:sldId id="357" r:id="rId36"/>
    <p:sldId id="333" r:id="rId37"/>
    <p:sldId id="371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653" autoAdjust="0"/>
    <p:restoredTop sz="94249" autoAdjust="0"/>
  </p:normalViewPr>
  <p:slideViewPr>
    <p:cSldViewPr snapToGrid="0">
      <p:cViewPr>
        <p:scale>
          <a:sx n="60" d="100"/>
          <a:sy n="60" d="100"/>
        </p:scale>
        <p:origin x="624" y="1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5071057-29FD-4B43-8993-F8B31AB78460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3E08A98A-E135-4D45-86C1-5A91D232729B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b="0" i="0" dirty="0"/>
            <a:t>Understand the basic concepts in unsupervised, supervised and reinforcement learning</a:t>
          </a:r>
          <a:endParaRPr lang="en-US" b="0" dirty="0"/>
        </a:p>
      </dgm:t>
    </dgm:pt>
    <dgm:pt modelId="{CC2A2413-6775-4FA5-B251-C086F7FE7DA5}" type="parTrans" cxnId="{3320F37C-6193-4075-B42F-DE327BAF4FD9}">
      <dgm:prSet/>
      <dgm:spPr/>
      <dgm:t>
        <a:bodyPr/>
        <a:lstStyle/>
        <a:p>
          <a:endParaRPr lang="en-US"/>
        </a:p>
      </dgm:t>
    </dgm:pt>
    <dgm:pt modelId="{D063F596-C249-4567-9F89-89DFF21B7CC9}" type="sibTrans" cxnId="{3320F37C-6193-4075-B42F-DE327BAF4FD9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AB4EB990-E418-488B-89C3-74FC9BCC0814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b="0" i="0" dirty="0"/>
            <a:t>Understand h</a:t>
          </a:r>
          <a:r>
            <a:rPr lang="en-GB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dana"/>
            </a:rPr>
            <a:t>ow does machine learning work?</a:t>
          </a:r>
          <a:endParaRPr lang="en-US" dirty="0"/>
        </a:p>
      </dgm:t>
    </dgm:pt>
    <dgm:pt modelId="{4DB07BA0-B717-4D01-8504-18D4F5CB81E0}" type="parTrans" cxnId="{05CFB970-757D-4050-B2B9-170B156A97F1}">
      <dgm:prSet/>
      <dgm:spPr/>
      <dgm:t>
        <a:bodyPr/>
        <a:lstStyle/>
        <a:p>
          <a:endParaRPr lang="en-US"/>
        </a:p>
      </dgm:t>
    </dgm:pt>
    <dgm:pt modelId="{E878671E-60E5-4126-B860-F6E7558BAA6D}" type="sibTrans" cxnId="{05CFB970-757D-4050-B2B9-170B156A97F1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74D78126-5E9A-4890-B36D-448FAE520D56}" type="pres">
      <dgm:prSet presAssocID="{95071057-29FD-4B43-8993-F8B31AB78460}" presName="Name0" presStyleCnt="0">
        <dgm:presLayoutVars>
          <dgm:chMax val="7"/>
          <dgm:chPref val="7"/>
          <dgm:dir/>
        </dgm:presLayoutVars>
      </dgm:prSet>
      <dgm:spPr/>
    </dgm:pt>
    <dgm:pt modelId="{30762A28-D36E-49BE-89C7-ECD03F39467A}" type="pres">
      <dgm:prSet presAssocID="{95071057-29FD-4B43-8993-F8B31AB78460}" presName="Name1" presStyleCnt="0"/>
      <dgm:spPr/>
    </dgm:pt>
    <dgm:pt modelId="{0FAC0768-8D98-461E-9071-9D3C2FCF9EC0}" type="pres">
      <dgm:prSet presAssocID="{95071057-29FD-4B43-8993-F8B31AB78460}" presName="cycle" presStyleCnt="0"/>
      <dgm:spPr/>
    </dgm:pt>
    <dgm:pt modelId="{35B5409E-FB0B-4FC4-8BB4-7FEE27D3191B}" type="pres">
      <dgm:prSet presAssocID="{95071057-29FD-4B43-8993-F8B31AB78460}" presName="srcNode" presStyleLbl="node1" presStyleIdx="0" presStyleCnt="2"/>
      <dgm:spPr/>
    </dgm:pt>
    <dgm:pt modelId="{173C6D26-6E8F-4B6F-B7B0-7F36A03F2229}" type="pres">
      <dgm:prSet presAssocID="{95071057-29FD-4B43-8993-F8B31AB78460}" presName="conn" presStyleLbl="parChTrans1D2" presStyleIdx="0" presStyleCnt="1"/>
      <dgm:spPr/>
    </dgm:pt>
    <dgm:pt modelId="{9A53C554-4707-4305-93C7-7BF2356BE737}" type="pres">
      <dgm:prSet presAssocID="{95071057-29FD-4B43-8993-F8B31AB78460}" presName="extraNode" presStyleLbl="node1" presStyleIdx="0" presStyleCnt="2"/>
      <dgm:spPr/>
    </dgm:pt>
    <dgm:pt modelId="{D4523F3F-55CC-4577-86B6-4868FC684406}" type="pres">
      <dgm:prSet presAssocID="{95071057-29FD-4B43-8993-F8B31AB78460}" presName="dstNode" presStyleLbl="node1" presStyleIdx="0" presStyleCnt="2"/>
      <dgm:spPr/>
    </dgm:pt>
    <dgm:pt modelId="{BDACCA37-98F5-4C14-91E5-39B4B256F11D}" type="pres">
      <dgm:prSet presAssocID="{3E08A98A-E135-4D45-86C1-5A91D232729B}" presName="text_1" presStyleLbl="node1" presStyleIdx="0" presStyleCnt="2">
        <dgm:presLayoutVars>
          <dgm:bulletEnabled val="1"/>
        </dgm:presLayoutVars>
      </dgm:prSet>
      <dgm:spPr/>
    </dgm:pt>
    <dgm:pt modelId="{92A69B6D-376E-4147-9262-C711326CD329}" type="pres">
      <dgm:prSet presAssocID="{3E08A98A-E135-4D45-86C1-5A91D232729B}" presName="accent_1" presStyleCnt="0"/>
      <dgm:spPr/>
    </dgm:pt>
    <dgm:pt modelId="{F13FD775-EDD6-4B1C-9DE1-B338363A90F3}" type="pres">
      <dgm:prSet presAssocID="{3E08A98A-E135-4D45-86C1-5A91D232729B}" presName="accentRepeatNode" presStyleLbl="solidFgAcc1" presStyleIdx="0" presStyleCnt="2"/>
      <dgm:spPr/>
    </dgm:pt>
    <dgm:pt modelId="{D29C1FC8-66A7-4540-B6C5-63E72030D4A3}" type="pres">
      <dgm:prSet presAssocID="{AB4EB990-E418-488B-89C3-74FC9BCC0814}" presName="text_2" presStyleLbl="node1" presStyleIdx="1" presStyleCnt="2">
        <dgm:presLayoutVars>
          <dgm:bulletEnabled val="1"/>
        </dgm:presLayoutVars>
      </dgm:prSet>
      <dgm:spPr/>
    </dgm:pt>
    <dgm:pt modelId="{E24ACB26-D70F-407D-ACD1-84D7EC3EE254}" type="pres">
      <dgm:prSet presAssocID="{AB4EB990-E418-488B-89C3-74FC9BCC0814}" presName="accent_2" presStyleCnt="0"/>
      <dgm:spPr/>
    </dgm:pt>
    <dgm:pt modelId="{12EC56D1-3AAD-48EB-A215-4DE5DDB1BE0A}" type="pres">
      <dgm:prSet presAssocID="{AB4EB990-E418-488B-89C3-74FC9BCC0814}" presName="accentRepeatNode" presStyleLbl="solidFgAcc1" presStyleIdx="1" presStyleCnt="2"/>
      <dgm:spPr/>
    </dgm:pt>
  </dgm:ptLst>
  <dgm:cxnLst>
    <dgm:cxn modelId="{97302A20-63F2-4265-A08B-F12B75F22C97}" type="presOf" srcId="{3E08A98A-E135-4D45-86C1-5A91D232729B}" destId="{BDACCA37-98F5-4C14-91E5-39B4B256F11D}" srcOrd="0" destOrd="0" presId="urn:microsoft.com/office/officeart/2008/layout/VerticalCurvedList"/>
    <dgm:cxn modelId="{05CFB970-757D-4050-B2B9-170B156A97F1}" srcId="{95071057-29FD-4B43-8993-F8B31AB78460}" destId="{AB4EB990-E418-488B-89C3-74FC9BCC0814}" srcOrd="1" destOrd="0" parTransId="{4DB07BA0-B717-4D01-8504-18D4F5CB81E0}" sibTransId="{E878671E-60E5-4126-B860-F6E7558BAA6D}"/>
    <dgm:cxn modelId="{CC050973-6323-406F-837C-B88EE52509B3}" type="presOf" srcId="{AB4EB990-E418-488B-89C3-74FC9BCC0814}" destId="{D29C1FC8-66A7-4540-B6C5-63E72030D4A3}" srcOrd="0" destOrd="0" presId="urn:microsoft.com/office/officeart/2008/layout/VerticalCurvedList"/>
    <dgm:cxn modelId="{3320F37C-6193-4075-B42F-DE327BAF4FD9}" srcId="{95071057-29FD-4B43-8993-F8B31AB78460}" destId="{3E08A98A-E135-4D45-86C1-5A91D232729B}" srcOrd="0" destOrd="0" parTransId="{CC2A2413-6775-4FA5-B251-C086F7FE7DA5}" sibTransId="{D063F596-C249-4567-9F89-89DFF21B7CC9}"/>
    <dgm:cxn modelId="{A103738C-F46A-4F11-B471-3D6A3D244476}" type="presOf" srcId="{95071057-29FD-4B43-8993-F8B31AB78460}" destId="{74D78126-5E9A-4890-B36D-448FAE520D56}" srcOrd="0" destOrd="0" presId="urn:microsoft.com/office/officeart/2008/layout/VerticalCurvedList"/>
    <dgm:cxn modelId="{99CF4FA8-74E9-448A-BAC4-97D5EF8FD3FF}" type="presOf" srcId="{D063F596-C249-4567-9F89-89DFF21B7CC9}" destId="{173C6D26-6E8F-4B6F-B7B0-7F36A03F2229}" srcOrd="0" destOrd="0" presId="urn:microsoft.com/office/officeart/2008/layout/VerticalCurvedList"/>
    <dgm:cxn modelId="{1261E060-3BE2-4248-875B-D00551CD6909}" type="presParOf" srcId="{74D78126-5E9A-4890-B36D-448FAE520D56}" destId="{30762A28-D36E-49BE-89C7-ECD03F39467A}" srcOrd="0" destOrd="0" presId="urn:microsoft.com/office/officeart/2008/layout/VerticalCurvedList"/>
    <dgm:cxn modelId="{316049A1-B1C1-49BF-A0D8-42D190D18FF1}" type="presParOf" srcId="{30762A28-D36E-49BE-89C7-ECD03F39467A}" destId="{0FAC0768-8D98-461E-9071-9D3C2FCF9EC0}" srcOrd="0" destOrd="0" presId="urn:microsoft.com/office/officeart/2008/layout/VerticalCurvedList"/>
    <dgm:cxn modelId="{1F067BC5-CFF4-4479-B312-731C870730EB}" type="presParOf" srcId="{0FAC0768-8D98-461E-9071-9D3C2FCF9EC0}" destId="{35B5409E-FB0B-4FC4-8BB4-7FEE27D3191B}" srcOrd="0" destOrd="0" presId="urn:microsoft.com/office/officeart/2008/layout/VerticalCurvedList"/>
    <dgm:cxn modelId="{A53B37A2-0140-4D1E-A558-27582EFBBD96}" type="presParOf" srcId="{0FAC0768-8D98-461E-9071-9D3C2FCF9EC0}" destId="{173C6D26-6E8F-4B6F-B7B0-7F36A03F2229}" srcOrd="1" destOrd="0" presId="urn:microsoft.com/office/officeart/2008/layout/VerticalCurvedList"/>
    <dgm:cxn modelId="{0F55622C-227B-4C43-BD89-D65AFDAF5134}" type="presParOf" srcId="{0FAC0768-8D98-461E-9071-9D3C2FCF9EC0}" destId="{9A53C554-4707-4305-93C7-7BF2356BE737}" srcOrd="2" destOrd="0" presId="urn:microsoft.com/office/officeart/2008/layout/VerticalCurvedList"/>
    <dgm:cxn modelId="{A2F9C12C-C0A7-492D-9F80-ABC161B330D3}" type="presParOf" srcId="{0FAC0768-8D98-461E-9071-9D3C2FCF9EC0}" destId="{D4523F3F-55CC-4577-86B6-4868FC684406}" srcOrd="3" destOrd="0" presId="urn:microsoft.com/office/officeart/2008/layout/VerticalCurvedList"/>
    <dgm:cxn modelId="{15DA762D-A40B-409C-92AA-ED3F8DBAF970}" type="presParOf" srcId="{30762A28-D36E-49BE-89C7-ECD03F39467A}" destId="{BDACCA37-98F5-4C14-91E5-39B4B256F11D}" srcOrd="1" destOrd="0" presId="urn:microsoft.com/office/officeart/2008/layout/VerticalCurvedList"/>
    <dgm:cxn modelId="{E848C089-0F2F-462D-9E31-20975F0D1DB9}" type="presParOf" srcId="{30762A28-D36E-49BE-89C7-ECD03F39467A}" destId="{92A69B6D-376E-4147-9262-C711326CD329}" srcOrd="2" destOrd="0" presId="urn:microsoft.com/office/officeart/2008/layout/VerticalCurvedList"/>
    <dgm:cxn modelId="{61BB33F6-001E-43DE-ACDC-B1BEB325ED27}" type="presParOf" srcId="{92A69B6D-376E-4147-9262-C711326CD329}" destId="{F13FD775-EDD6-4B1C-9DE1-B338363A90F3}" srcOrd="0" destOrd="0" presId="urn:microsoft.com/office/officeart/2008/layout/VerticalCurvedList"/>
    <dgm:cxn modelId="{5AEB3095-6D0E-44C7-86CB-009ECBE769AF}" type="presParOf" srcId="{30762A28-D36E-49BE-89C7-ECD03F39467A}" destId="{D29C1FC8-66A7-4540-B6C5-63E72030D4A3}" srcOrd="3" destOrd="0" presId="urn:microsoft.com/office/officeart/2008/layout/VerticalCurvedList"/>
    <dgm:cxn modelId="{24FE5710-6C57-48CC-A09E-B4370F334896}" type="presParOf" srcId="{30762A28-D36E-49BE-89C7-ECD03F39467A}" destId="{E24ACB26-D70F-407D-ACD1-84D7EC3EE254}" srcOrd="4" destOrd="0" presId="urn:microsoft.com/office/officeart/2008/layout/VerticalCurvedList"/>
    <dgm:cxn modelId="{7E265407-F9C3-4E2C-BFC2-BF8DC505DE4E}" type="presParOf" srcId="{E24ACB26-D70F-407D-ACD1-84D7EC3EE254}" destId="{12EC56D1-3AAD-48EB-A215-4DE5DDB1BE0A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3C6D26-6E8F-4B6F-B7B0-7F36A03F2229}">
      <dsp:nvSpPr>
        <dsp:cNvPr id="0" name=""/>
        <dsp:cNvSpPr/>
      </dsp:nvSpPr>
      <dsp:spPr>
        <a:xfrm>
          <a:off x="-3881909" y="-600262"/>
          <a:ext cx="4659030" cy="4659030"/>
        </a:xfrm>
        <a:prstGeom prst="blockArc">
          <a:avLst>
            <a:gd name="adj1" fmla="val 18900000"/>
            <a:gd name="adj2" fmla="val 2700000"/>
            <a:gd name="adj3" fmla="val 464"/>
          </a:avLst>
        </a:pr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DACCA37-98F5-4C14-91E5-39B4B256F11D}">
      <dsp:nvSpPr>
        <dsp:cNvPr id="0" name=""/>
        <dsp:cNvSpPr/>
      </dsp:nvSpPr>
      <dsp:spPr>
        <a:xfrm>
          <a:off x="635759" y="494082"/>
          <a:ext cx="10610737" cy="98802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4245" tIns="68580" rIns="68580" bIns="68580" numCol="1" spcCol="1270" anchor="ctr" anchorCtr="0">
          <a:noAutofit/>
        </a:bodyPr>
        <a:lstStyle/>
        <a:p>
          <a:pPr marL="0" lvl="0" indent="0" algn="l" defTabSz="12001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700" b="0" i="0" kern="1200" dirty="0"/>
            <a:t>Understand the basic concepts in unsupervised, supervised and reinforcement learning</a:t>
          </a:r>
          <a:endParaRPr lang="en-US" sz="2700" b="0" kern="1200" dirty="0"/>
        </a:p>
      </dsp:txBody>
      <dsp:txXfrm>
        <a:off x="635759" y="494082"/>
        <a:ext cx="10610737" cy="988025"/>
      </dsp:txXfrm>
    </dsp:sp>
    <dsp:sp modelId="{F13FD775-EDD6-4B1C-9DE1-B338363A90F3}">
      <dsp:nvSpPr>
        <dsp:cNvPr id="0" name=""/>
        <dsp:cNvSpPr/>
      </dsp:nvSpPr>
      <dsp:spPr>
        <a:xfrm>
          <a:off x="18243" y="370578"/>
          <a:ext cx="1235032" cy="123503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29C1FC8-66A7-4540-B6C5-63E72030D4A3}">
      <dsp:nvSpPr>
        <dsp:cNvPr id="0" name=""/>
        <dsp:cNvSpPr/>
      </dsp:nvSpPr>
      <dsp:spPr>
        <a:xfrm>
          <a:off x="635759" y="1976397"/>
          <a:ext cx="10610737" cy="988025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4245" tIns="68580" rIns="68580" bIns="68580" numCol="1" spcCol="1270" anchor="ctr" anchorCtr="0">
          <a:noAutofit/>
        </a:bodyPr>
        <a:lstStyle/>
        <a:p>
          <a:pPr marL="0" lvl="0" indent="0" algn="l" defTabSz="12001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700" b="0" i="0" kern="1200" dirty="0"/>
            <a:t>Understand h</a:t>
          </a:r>
          <a:r>
            <a:rPr lang="en-GB" sz="27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dana"/>
            </a:rPr>
            <a:t>ow does machine learning work?</a:t>
          </a:r>
          <a:endParaRPr lang="en-US" sz="2700" kern="1200" dirty="0"/>
        </a:p>
      </dsp:txBody>
      <dsp:txXfrm>
        <a:off x="635759" y="1976397"/>
        <a:ext cx="10610737" cy="988025"/>
      </dsp:txXfrm>
    </dsp:sp>
    <dsp:sp modelId="{12EC56D1-3AAD-48EB-A215-4DE5DDB1BE0A}">
      <dsp:nvSpPr>
        <dsp:cNvPr id="0" name=""/>
        <dsp:cNvSpPr/>
      </dsp:nvSpPr>
      <dsp:spPr>
        <a:xfrm>
          <a:off x="18243" y="1852894"/>
          <a:ext cx="1235032" cy="123503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CA" sz="2000" b="0" strike="noStrike" spc="-1">
                <a:latin typeface="Arial"/>
              </a:rPr>
              <a:t>Click to edit the notes format</a:t>
            </a:r>
          </a:p>
        </p:txBody>
      </p:sp>
      <p:sp>
        <p:nvSpPr>
          <p:cNvPr id="39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CA" sz="1400" b="0" strike="noStrike" spc="-1">
                <a:latin typeface="Times New Roman"/>
              </a:rPr>
              <a:t>&lt;header&gt;</a:t>
            </a:r>
          </a:p>
        </p:txBody>
      </p:sp>
      <p:sp>
        <p:nvSpPr>
          <p:cNvPr id="40" name="PlaceHolder 3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en-CA" sz="1400" b="0" strike="noStrike" spc="-1">
                <a:latin typeface="Times New Roman"/>
              </a:rPr>
              <a:t>&lt;date/time&gt;</a:t>
            </a:r>
          </a:p>
        </p:txBody>
      </p:sp>
      <p:sp>
        <p:nvSpPr>
          <p:cNvPr id="41" name="PlaceHolder 4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CA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42" name="PlaceHolder 5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032A3BC2-B7D7-4340-8061-1ED3EC87455B}" type="slidenum">
              <a:rPr lang="en-CA" sz="1400" b="0" strike="noStrike" spc="-1">
                <a:latin typeface="Times New Roman"/>
              </a:rPr>
              <a:t>‹#›</a:t>
            </a:fld>
            <a:endParaRPr lang="en-CA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603147C-C1BB-459E-A2B8-FB07DC336B1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63722" y="829"/>
            <a:ext cx="4028278" cy="48907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2AC7F2-F12C-423B-AF9A-8E2E94C296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42011"/>
            <a:ext cx="9144000" cy="1909763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5F747A-3C27-4005-B7B6-D152488614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43850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65326E-7157-4794-9E3D-BE352263313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97523" y="5764558"/>
            <a:ext cx="2743200" cy="365125"/>
          </a:xfrm>
        </p:spPr>
        <p:txBody>
          <a:bodyPr/>
          <a:lstStyle/>
          <a:p>
            <a:fld id="{317A5FDB-A86E-489C-8712-DFAD95229467}" type="datetimeFigureOut">
              <a:rPr lang="en-GB" smtClean="0"/>
              <a:t>08/10/2023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C2B600-0574-4B68-9164-31DE93B338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97923" y="5764558"/>
            <a:ext cx="4114800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DDE196-B1BF-44E2-B380-69DFBB6858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69923" y="5764558"/>
            <a:ext cx="2743200" cy="365125"/>
          </a:xfrm>
        </p:spPr>
        <p:txBody>
          <a:bodyPr/>
          <a:lstStyle/>
          <a:p>
            <a:fld id="{FF27F7E2-1BAF-4E91-A2BB-B244B7DE5805}" type="slidenum">
              <a:rPr lang="en-GB" smtClean="0"/>
              <a:t>‹#›</a:t>
            </a:fld>
            <a:endParaRPr lang="en-GB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4DA82E2-5B54-42EE-A34A-474D8DE3733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324" y="92997"/>
            <a:ext cx="3201399" cy="1583889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9AECF7F-6766-4AC7-9314-3B9DC2F99294}"/>
              </a:ext>
            </a:extLst>
          </p:cNvPr>
          <p:cNvGrpSpPr/>
          <p:nvPr userDrawn="1"/>
        </p:nvGrpSpPr>
        <p:grpSpPr>
          <a:xfrm>
            <a:off x="1607115" y="6160675"/>
            <a:ext cx="8977770" cy="630704"/>
            <a:chOff x="838200" y="6176963"/>
            <a:chExt cx="8977770" cy="630704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3F5F51C-6F04-4A3F-B1BB-78AE98882BE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38200" y="6176963"/>
              <a:ext cx="6916615" cy="61200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729CE7D-B2D0-472C-8286-29A7FD8835B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754815" y="6195667"/>
              <a:ext cx="2061155" cy="612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98938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792FDF-FFA8-4B1B-9785-4E82BDC60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23243A-A29C-457B-8285-55059CD798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414A91-4388-4A7D-BA65-FDFD99A7F4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A5FDB-A86E-489C-8712-DFAD95229467}" type="datetimeFigureOut">
              <a:rPr lang="en-GB" smtClean="0"/>
              <a:t>08/10/2023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D3AFB8-9831-407C-A746-0BE84F20E4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CB1E5C-93D6-4039-8B68-C5D3D9C8D0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7F7E2-1BAF-4E91-A2BB-B244B7DE580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51749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24E1025-6CAE-482D-94C7-CA819513A36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BADB2F0-B031-40DD-9DFC-FA12C99DCA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193B6F-88EB-4A56-AF9F-02C35FFE89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A5FDB-A86E-489C-8712-DFAD95229467}" type="datetimeFigureOut">
              <a:rPr lang="en-GB" smtClean="0"/>
              <a:t>08/10/2023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3FE469-606F-494F-A890-77E4A7E7E7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039CB7-8ADF-4671-A3EF-ABC30E3A00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7F7E2-1BAF-4E91-A2BB-B244B7DE580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97197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DD74DBF-0262-46EA-9D04-1C47F60172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88062" y="829"/>
            <a:ext cx="2203937" cy="26757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1522C45-9F18-40EF-A384-B148BEE49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52EE72-24BA-4E6B-A8C2-15D279808A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6A181B7-233C-4B39-8988-2DEB84CFD7C3}"/>
              </a:ext>
            </a:extLst>
          </p:cNvPr>
          <p:cNvGrpSpPr/>
          <p:nvPr userDrawn="1"/>
        </p:nvGrpSpPr>
        <p:grpSpPr>
          <a:xfrm>
            <a:off x="1866900" y="6176963"/>
            <a:ext cx="8977770" cy="630704"/>
            <a:chOff x="838200" y="6176963"/>
            <a:chExt cx="8977770" cy="630704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0B1B93E-D771-48FE-A75B-B48FD1F9C62C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38200" y="6176963"/>
              <a:ext cx="6916615" cy="61200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C6CF769-FE71-41BF-9108-6B5E37B55F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754815" y="6195667"/>
              <a:ext cx="2061155" cy="612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367406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D6C3F-0DBA-4AC7-A1AC-D9DF5AB93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7DB364-F71A-49E5-9511-F8F842105A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8C7C8A-EDC8-4D77-B0B4-0B4D9FBFDB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A5FDB-A86E-489C-8712-DFAD95229467}" type="datetimeFigureOut">
              <a:rPr lang="en-GB" smtClean="0"/>
              <a:t>08/10/2023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9013B8-EF4C-46CB-B5B1-64FD2CF750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2A2AB7-6D42-4802-B166-9ECDB03E98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7F7E2-1BAF-4E91-A2BB-B244B7DE580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43285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E95240-5612-4B98-B121-E6702B615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04C429-25F1-4F46-B559-483363EB50F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E04CD5-A705-40D5-95A3-271E7F65A3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1C830E-73CB-492A-ABD3-B26F60A224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A5FDB-A86E-489C-8712-DFAD95229467}" type="datetimeFigureOut">
              <a:rPr lang="en-GB" smtClean="0"/>
              <a:t>08/10/2023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1F4E16-65F6-444B-82B2-754A537A1D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9C5877-EB75-4B4A-8257-6ED7C3D3BC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7F7E2-1BAF-4E91-A2BB-B244B7DE580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14272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9441A0-D308-4DE9-8227-D4214BB87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AA90FA-1481-4AB7-B668-65302EF81F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00E4E-FFD6-40D9-8FD6-1A5A3697E0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59BBD04-3E25-4FF4-84AF-8822514BF2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007871C-DD57-4226-BB9F-36414C93BE3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BA3D4FA-B162-458F-9274-CC5795186D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A5FDB-A86E-489C-8712-DFAD95229467}" type="datetimeFigureOut">
              <a:rPr lang="en-GB" smtClean="0"/>
              <a:t>08/10/2023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69B56D0-71EC-4054-A52D-0521F02233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05F8F35-4D04-4655-B1FE-25671B731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7F7E2-1BAF-4E91-A2BB-B244B7DE580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77978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B0859-F4A8-4AD1-A521-4D30C5B40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69F54E-212B-476A-BAEF-C69B467440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A5FDB-A86E-489C-8712-DFAD95229467}" type="datetimeFigureOut">
              <a:rPr lang="en-GB" smtClean="0"/>
              <a:t>08/10/2023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D11BA8-CF81-4961-B5D2-F3349F73DE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3AE571-0A8D-4F36-BDD1-934D30FF4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7F7E2-1BAF-4E91-A2BB-B244B7DE580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7416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E7868D-4DE2-480E-B81C-A36C9B1740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A5FDB-A86E-489C-8712-DFAD95229467}" type="datetimeFigureOut">
              <a:rPr lang="en-GB" smtClean="0"/>
              <a:t>08/10/2023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8F870DF-52B9-40AC-8073-F5BDE39EED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752E38-9C3A-4E93-A6FB-F3B3F5632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7F7E2-1BAF-4E91-A2BB-B244B7DE580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218770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23B95-CC4C-43C4-93A7-02100C6224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D281BE-8298-4352-9822-AD7F21B2D6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693B00-3F0C-4E64-B660-9A270AF865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D3F528-DCB5-4F21-AF9F-9E9E81CF27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A5FDB-A86E-489C-8712-DFAD95229467}" type="datetimeFigureOut">
              <a:rPr lang="en-GB" smtClean="0"/>
              <a:t>08/10/2023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53581D-F308-4B0E-A914-F9C041F198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85AC38-7BA3-4E97-9E14-9492F89512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7F7E2-1BAF-4E91-A2BB-B244B7DE580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7108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E322FD-F238-4BFA-B49D-A6459BC16D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17B9680-B2AA-4195-A255-9017FCFAEDC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E36B43-4490-4C10-905E-ED0560964C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3DBB92-357B-458D-A3EA-0E81696293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A5FDB-A86E-489C-8712-DFAD95229467}" type="datetimeFigureOut">
              <a:rPr lang="en-GB" smtClean="0"/>
              <a:t>08/10/2023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35D9E3-EB22-4B9A-BB2F-1505AB0A11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85DCF9-B4A2-43C6-9C38-6F3D82EE9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7F7E2-1BAF-4E91-A2BB-B244B7DE580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72413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97998CF-D62D-48D6-9B3A-EA8EB1168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E9166D-C7A4-4D71-98FB-185501514D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92762A-CBCC-4DC0-A4EB-DF62902C3C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7A5FDB-A86E-489C-8712-DFAD95229467}" type="datetimeFigureOut">
              <a:rPr lang="en-GB" smtClean="0"/>
              <a:t>08/10/2023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E6A2D0-1EAB-4594-9CA8-D57377533D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A83F4F-D82C-409E-851D-E0D045BB37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27F7E2-1BAF-4E91-A2BB-B244B7DE580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28234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6.jpe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4RixMPF4xis?feature=oembed" TargetMode="External"/><Relationship Id="rId4" Type="http://schemas.openxmlformats.org/officeDocument/2006/relationships/image" Target="../media/image23.jpe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15C8C6F-870D-4DFC-A9B6-E73357BB0E4F}"/>
              </a:ext>
            </a:extLst>
          </p:cNvPr>
          <p:cNvSpPr/>
          <p:nvPr/>
        </p:nvSpPr>
        <p:spPr>
          <a:xfrm>
            <a:off x="1230284" y="6096000"/>
            <a:ext cx="9908771" cy="70381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1744606B-F8DE-A8E5-159F-BFDB159BA7D0}"/>
              </a:ext>
            </a:extLst>
          </p:cNvPr>
          <p:cNvSpPr txBox="1">
            <a:spLocks/>
          </p:cNvSpPr>
          <p:nvPr/>
        </p:nvSpPr>
        <p:spPr>
          <a:xfrm>
            <a:off x="3749994" y="4445702"/>
            <a:ext cx="3358982" cy="40595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561"/>
              </a:spcBef>
              <a:buNone/>
            </a:pPr>
            <a:r>
              <a:rPr lang="en-CA" sz="2400" b="1" spc="-1" dirty="0">
                <a:solidFill>
                  <a:srgbClr val="000000"/>
                </a:solidFill>
                <a:latin typeface="Arial"/>
                <a:ea typeface="DejaVu Sans"/>
              </a:rPr>
              <a:t>Neamah Al-Naffakh</a:t>
            </a:r>
            <a:r>
              <a:rPr lang="en-GB" sz="2000" dirty="0"/>
              <a:t>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313990" y="368180"/>
            <a:ext cx="4620174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400" b="1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Lecture 1: </a:t>
            </a:r>
            <a:r>
              <a:rPr lang="en-GB" sz="3400" b="1" dirty="0">
                <a:solidFill>
                  <a:srgbClr val="000000"/>
                </a:solidFill>
                <a:latin typeface="Calibri" panose="020F0502020204030204" pitchFamily="34" charset="0"/>
              </a:rPr>
              <a:t>Introduction to Machine Learning 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1744606B-F8DE-A8E5-159F-BFDB159BA7D0}"/>
              </a:ext>
            </a:extLst>
          </p:cNvPr>
          <p:cNvSpPr txBox="1">
            <a:spLocks/>
          </p:cNvSpPr>
          <p:nvPr/>
        </p:nvSpPr>
        <p:spPr>
          <a:xfrm>
            <a:off x="2890304" y="5121924"/>
            <a:ext cx="5467546" cy="7038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 School of Engineering, Computing and Mathematics</a:t>
            </a:r>
          </a:p>
          <a:p>
            <a:pPr marL="0" indent="0">
              <a:buNone/>
            </a:pPr>
            <a:r>
              <a:rPr lang="en-GB" sz="1800" b="1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  Neamah.al-naffakh@plymouth.ac.uk</a:t>
            </a:r>
            <a:endParaRPr lang="en-GB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848ABF5-FFBC-EDB0-EE75-73244D5B2804}"/>
              </a:ext>
            </a:extLst>
          </p:cNvPr>
          <p:cNvSpPr txBox="1"/>
          <p:nvPr/>
        </p:nvSpPr>
        <p:spPr>
          <a:xfrm>
            <a:off x="3117067" y="3845508"/>
            <a:ext cx="48170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2400" b="1" i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apple-system"/>
              </a:rPr>
              <a:t>PUSL3123 AI and Machine Learning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56ADF7D-1529-A5C9-AC99-861B92958D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0323" y="1747543"/>
            <a:ext cx="1838325" cy="185737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9" name="Picture 4" descr="SoECaM logo">
            <a:extLst>
              <a:ext uri="{FF2B5EF4-FFF2-40B4-BE49-F238E27FC236}">
                <a16:creationId xmlns:a16="http://schemas.microsoft.com/office/drawing/2014/main" id="{E13872DB-F324-5145-7B34-81D92569CC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41" t="10172" r="9087" b="9554"/>
          <a:stretch/>
        </p:blipFill>
        <p:spPr bwMode="auto">
          <a:xfrm>
            <a:off x="11139055" y="5845770"/>
            <a:ext cx="999241" cy="95404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76062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1A5D450-EA00-4FFB-9FFB-3397D4F7B891}"/>
              </a:ext>
            </a:extLst>
          </p:cNvPr>
          <p:cNvSpPr/>
          <p:nvPr/>
        </p:nvSpPr>
        <p:spPr>
          <a:xfrm>
            <a:off x="1190576" y="6121684"/>
            <a:ext cx="9908771" cy="70381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4BA5BAC1-3BD0-9A6B-A6CB-AA2D2552DF56}"/>
              </a:ext>
            </a:extLst>
          </p:cNvPr>
          <p:cNvSpPr txBox="1">
            <a:spLocks/>
          </p:cNvSpPr>
          <p:nvPr/>
        </p:nvSpPr>
        <p:spPr>
          <a:xfrm>
            <a:off x="55703" y="766502"/>
            <a:ext cx="11237607" cy="57070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GB" sz="2200" b="0" i="0" u="none" strike="noStrike" baseline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BA5BAC1-3BD0-9A6B-A6CB-AA2D2552DF56}"/>
              </a:ext>
            </a:extLst>
          </p:cNvPr>
          <p:cNvSpPr txBox="1">
            <a:spLocks/>
          </p:cNvSpPr>
          <p:nvPr/>
        </p:nvSpPr>
        <p:spPr>
          <a:xfrm>
            <a:off x="188535" y="211730"/>
            <a:ext cx="6629360" cy="57159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4000" b="1" i="0" u="none" strike="noStrike" baseline="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Types of Machine Learning</a:t>
            </a:r>
            <a:endParaRPr lang="en-GB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"/>
            </a:endParaRPr>
          </a:p>
        </p:txBody>
      </p:sp>
      <p:pic>
        <p:nvPicPr>
          <p:cNvPr id="7" name="Picture 4" descr="SoECaM logo">
            <a:extLst>
              <a:ext uri="{FF2B5EF4-FFF2-40B4-BE49-F238E27FC236}">
                <a16:creationId xmlns:a16="http://schemas.microsoft.com/office/drawing/2014/main" id="{0FA79A4E-23C1-4760-A71A-331E917CC1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41" t="10172" r="9087" b="9554"/>
          <a:stretch/>
        </p:blipFill>
        <p:spPr bwMode="auto">
          <a:xfrm>
            <a:off x="11099347" y="5852658"/>
            <a:ext cx="999241" cy="95404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215EB230-5764-6677-C9A3-ED77307F2F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932" y="1371012"/>
            <a:ext cx="9908771" cy="4750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67741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1A5D450-EA00-4FFB-9FFB-3397D4F7B891}"/>
              </a:ext>
            </a:extLst>
          </p:cNvPr>
          <p:cNvSpPr/>
          <p:nvPr/>
        </p:nvSpPr>
        <p:spPr>
          <a:xfrm>
            <a:off x="1190576" y="6121684"/>
            <a:ext cx="9908771" cy="70381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4BA5BAC1-3BD0-9A6B-A6CB-AA2D2552DF56}"/>
              </a:ext>
            </a:extLst>
          </p:cNvPr>
          <p:cNvSpPr txBox="1">
            <a:spLocks/>
          </p:cNvSpPr>
          <p:nvPr/>
        </p:nvSpPr>
        <p:spPr>
          <a:xfrm>
            <a:off x="55703" y="1052353"/>
            <a:ext cx="11473688" cy="54212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GB" sz="1800" b="0" i="0" u="none" strike="noStrike" baseline="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endParaRPr lang="en-GB" sz="1800" b="0" i="0" u="none" strike="noStrike" baseline="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endParaRPr lang="en-GB" sz="1800" b="0" i="0" u="none" strike="noStrike" baseline="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GB" b="0" i="0" u="none" strike="noStrike" baseline="0" dirty="0">
                <a:cs typeface="Arial" panose="020B0604020202020204" pitchFamily="34" charset="0"/>
              </a:rPr>
              <a:t>Supervised Learning: given samples of input data and output data, machine to learn relationships between them, and then be able to predict output from unseen input data</a:t>
            </a:r>
          </a:p>
          <a:p>
            <a:pPr algn="just">
              <a:lnSpc>
                <a:spcPct val="150000"/>
              </a:lnSpc>
            </a:pPr>
            <a:r>
              <a:rPr lang="en-GB" b="0" i="0" dirty="0">
                <a:effectLst/>
                <a:cs typeface="Arial" panose="020B0604020202020204" pitchFamily="34" charset="0"/>
              </a:rPr>
              <a:t>The machine learns under the guidance of </a:t>
            </a:r>
            <a:r>
              <a:rPr lang="en-GB" b="0" i="0" dirty="0" err="1">
                <a:effectLst/>
                <a:cs typeface="Arial" panose="020B0604020202020204" pitchFamily="34" charset="0"/>
              </a:rPr>
              <a:t>labeled</a:t>
            </a:r>
            <a:r>
              <a:rPr lang="en-GB" b="0" i="0" dirty="0">
                <a:effectLst/>
                <a:cs typeface="Arial" panose="020B0604020202020204" pitchFamily="34" charset="0"/>
              </a:rPr>
              <a:t> data i.e. known data</a:t>
            </a:r>
            <a:endParaRPr lang="en-GB" dirty="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GB" b="0" i="0" dirty="0">
                <a:effectLst/>
                <a:cs typeface="Arial" panose="020B0604020202020204" pitchFamily="34" charset="0"/>
              </a:rPr>
              <a:t>It is based upon the training dataset, and it improves through iterations.</a:t>
            </a:r>
          </a:p>
          <a:p>
            <a:pPr algn="just">
              <a:lnSpc>
                <a:spcPct val="150000"/>
              </a:lnSpc>
            </a:pPr>
            <a:r>
              <a:rPr lang="en-GB" b="0" i="0" dirty="0">
                <a:effectLst/>
              </a:rPr>
              <a:t>Classifying massive data with supervised learning is difficult</a:t>
            </a:r>
          </a:p>
          <a:p>
            <a:pPr>
              <a:lnSpc>
                <a:spcPct val="150000"/>
              </a:lnSpc>
            </a:pPr>
            <a:endParaRPr lang="en-GB" sz="2200" b="0" i="0" u="none" strike="noStrike" baseline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BA5BAC1-3BD0-9A6B-A6CB-AA2D2552DF56}"/>
              </a:ext>
            </a:extLst>
          </p:cNvPr>
          <p:cNvSpPr txBox="1">
            <a:spLocks/>
          </p:cNvSpPr>
          <p:nvPr/>
        </p:nvSpPr>
        <p:spPr>
          <a:xfrm>
            <a:off x="198475" y="346243"/>
            <a:ext cx="6908178" cy="57159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4000" b="1" i="0" u="none" strike="noStrike" baseline="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Supervised Machine Learning</a:t>
            </a:r>
            <a:endParaRPr lang="en-GB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"/>
            </a:endParaRPr>
          </a:p>
        </p:txBody>
      </p:sp>
      <p:pic>
        <p:nvPicPr>
          <p:cNvPr id="7" name="Picture 4" descr="SoECaM logo">
            <a:extLst>
              <a:ext uri="{FF2B5EF4-FFF2-40B4-BE49-F238E27FC236}">
                <a16:creationId xmlns:a16="http://schemas.microsoft.com/office/drawing/2014/main" id="{0FA79A4E-23C1-4760-A71A-331E917CC1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41" t="10172" r="9087" b="9554"/>
          <a:stretch/>
        </p:blipFill>
        <p:spPr bwMode="auto">
          <a:xfrm>
            <a:off x="11099347" y="5852658"/>
            <a:ext cx="999241" cy="95404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21D2060-8EC3-6EBA-475C-8BC2A6F43E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103" b="3776"/>
          <a:stretch/>
        </p:blipFill>
        <p:spPr>
          <a:xfrm>
            <a:off x="1869905" y="1200976"/>
            <a:ext cx="7076807" cy="894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8193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1A5D450-EA00-4FFB-9FFB-3397D4F7B891}"/>
              </a:ext>
            </a:extLst>
          </p:cNvPr>
          <p:cNvSpPr/>
          <p:nvPr/>
        </p:nvSpPr>
        <p:spPr>
          <a:xfrm>
            <a:off x="1190576" y="6121684"/>
            <a:ext cx="9908771" cy="70381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4BA5BAC1-3BD0-9A6B-A6CB-AA2D2552DF56}"/>
              </a:ext>
            </a:extLst>
          </p:cNvPr>
          <p:cNvSpPr txBox="1">
            <a:spLocks/>
          </p:cNvSpPr>
          <p:nvPr/>
        </p:nvSpPr>
        <p:spPr>
          <a:xfrm>
            <a:off x="55703" y="766502"/>
            <a:ext cx="11237607" cy="57070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en-GB" sz="2200" b="0" i="0" u="none" strike="noStrike" baseline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BA5BAC1-3BD0-9A6B-A6CB-AA2D2552DF56}"/>
              </a:ext>
            </a:extLst>
          </p:cNvPr>
          <p:cNvSpPr txBox="1">
            <a:spLocks/>
          </p:cNvSpPr>
          <p:nvPr/>
        </p:nvSpPr>
        <p:spPr>
          <a:xfrm>
            <a:off x="188536" y="211730"/>
            <a:ext cx="6805822" cy="57159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4000" b="1" i="0" u="none" strike="noStrike" baseline="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Supervised Machine Learning </a:t>
            </a:r>
            <a:endParaRPr lang="en-GB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"/>
            </a:endParaRPr>
          </a:p>
        </p:txBody>
      </p:sp>
      <p:pic>
        <p:nvPicPr>
          <p:cNvPr id="7" name="Picture 4" descr="SoECaM logo">
            <a:extLst>
              <a:ext uri="{FF2B5EF4-FFF2-40B4-BE49-F238E27FC236}">
                <a16:creationId xmlns:a16="http://schemas.microsoft.com/office/drawing/2014/main" id="{0FA79A4E-23C1-4760-A71A-331E917CC1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41" t="10172" r="9087" b="9554"/>
          <a:stretch/>
        </p:blipFill>
        <p:spPr bwMode="auto">
          <a:xfrm>
            <a:off x="11099347" y="5852658"/>
            <a:ext cx="999241" cy="95404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9AEDEEB-C434-68FA-F63B-78A6CD78DD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19" r="960" b="1720"/>
          <a:stretch/>
        </p:blipFill>
        <p:spPr>
          <a:xfrm>
            <a:off x="1481935" y="1052353"/>
            <a:ext cx="8812134" cy="5194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3449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1A5D450-EA00-4FFB-9FFB-3397D4F7B891}"/>
              </a:ext>
            </a:extLst>
          </p:cNvPr>
          <p:cNvSpPr/>
          <p:nvPr/>
        </p:nvSpPr>
        <p:spPr>
          <a:xfrm>
            <a:off x="1190576" y="6121684"/>
            <a:ext cx="9908771" cy="70381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4BA5BAC1-3BD0-9A6B-A6CB-AA2D2552DF56}"/>
              </a:ext>
            </a:extLst>
          </p:cNvPr>
          <p:cNvSpPr txBox="1">
            <a:spLocks/>
          </p:cNvSpPr>
          <p:nvPr/>
        </p:nvSpPr>
        <p:spPr>
          <a:xfrm>
            <a:off x="93412" y="603315"/>
            <a:ext cx="10237704" cy="62033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GB" sz="2600" b="0" i="0" dirty="0">
                <a:effectLst/>
              </a:rPr>
              <a:t>For example, the images of fruits can be tagged as </a:t>
            </a:r>
            <a:r>
              <a:rPr lang="en-GB" sz="2600" b="0" dirty="0" err="1">
                <a:effectLst/>
              </a:rPr>
              <a:t>apples,bananas</a:t>
            </a:r>
            <a:r>
              <a:rPr lang="en-GB" sz="2600" b="0" dirty="0">
                <a:effectLst/>
              </a:rPr>
              <a:t>,  grapes or  Oranges</a:t>
            </a:r>
            <a:r>
              <a:rPr lang="en-GB" sz="2600" b="0" i="0" dirty="0">
                <a:effectLst/>
              </a:rPr>
              <a:t>.</a:t>
            </a:r>
            <a:endParaRPr lang="en-GB" sz="2600" dirty="0"/>
          </a:p>
          <a:p>
            <a:pPr algn="l">
              <a:lnSpc>
                <a:spcPct val="150000"/>
              </a:lnSpc>
            </a:pPr>
            <a:endParaRPr lang="en-GB" sz="1600" b="0" i="0" dirty="0">
              <a:solidFill>
                <a:srgbClr val="222222"/>
              </a:solidFill>
              <a:effectLst/>
              <a:latin typeface="Barlow" panose="00000500000000000000" pitchFamily="2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BA5BAC1-3BD0-9A6B-A6CB-AA2D2552DF56}"/>
              </a:ext>
            </a:extLst>
          </p:cNvPr>
          <p:cNvSpPr txBox="1">
            <a:spLocks/>
          </p:cNvSpPr>
          <p:nvPr/>
        </p:nvSpPr>
        <p:spPr>
          <a:xfrm>
            <a:off x="251257" y="150943"/>
            <a:ext cx="7226950" cy="57159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4000" b="1" i="0" u="none" strike="noStrike" baseline="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Supervised Machine Learning </a:t>
            </a:r>
            <a:endParaRPr lang="en-GB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"/>
            </a:endParaRPr>
          </a:p>
        </p:txBody>
      </p:sp>
      <p:pic>
        <p:nvPicPr>
          <p:cNvPr id="7" name="Picture 4" descr="SoECaM logo">
            <a:extLst>
              <a:ext uri="{FF2B5EF4-FFF2-40B4-BE49-F238E27FC236}">
                <a16:creationId xmlns:a16="http://schemas.microsoft.com/office/drawing/2014/main" id="{0FA79A4E-23C1-4760-A71A-331E917CC1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41" t="10172" r="9087" b="9554"/>
          <a:stretch/>
        </p:blipFill>
        <p:spPr bwMode="auto">
          <a:xfrm>
            <a:off x="11099347" y="5852658"/>
            <a:ext cx="999241" cy="95404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2" descr="Supervised Learning 1">
            <a:extLst>
              <a:ext uri="{FF2B5EF4-FFF2-40B4-BE49-F238E27FC236}">
                <a16:creationId xmlns:a16="http://schemas.microsoft.com/office/drawing/2014/main" id="{62CCEBDC-8CF9-D260-E8A3-82013D9F883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77E5C700-1652-529C-3D48-22EA4616625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92" t="15744" r="5331" b="20868"/>
          <a:stretch/>
        </p:blipFill>
        <p:spPr>
          <a:xfrm>
            <a:off x="2942584" y="1326160"/>
            <a:ext cx="7099774" cy="189626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80F12EB-7CA8-4163-E921-DCFED5ACAB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2584" y="3168255"/>
            <a:ext cx="7226950" cy="3538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8547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1A5D450-EA00-4FFB-9FFB-3397D4F7B891}"/>
              </a:ext>
            </a:extLst>
          </p:cNvPr>
          <p:cNvSpPr/>
          <p:nvPr/>
        </p:nvSpPr>
        <p:spPr>
          <a:xfrm>
            <a:off x="1190576" y="6121684"/>
            <a:ext cx="9908771" cy="70381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4BA5BAC1-3BD0-9A6B-A6CB-AA2D2552DF56}"/>
              </a:ext>
            </a:extLst>
          </p:cNvPr>
          <p:cNvSpPr txBox="1">
            <a:spLocks/>
          </p:cNvSpPr>
          <p:nvPr/>
        </p:nvSpPr>
        <p:spPr>
          <a:xfrm>
            <a:off x="188535" y="1150913"/>
            <a:ext cx="10473180" cy="49707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en-GB" sz="2200" b="0" i="0" u="none" strike="noStrike" baseline="0" dirty="0">
              <a:latin typeface="Calibri 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BA5BAC1-3BD0-9A6B-A6CB-AA2D2552DF56}"/>
              </a:ext>
            </a:extLst>
          </p:cNvPr>
          <p:cNvSpPr txBox="1">
            <a:spLocks/>
          </p:cNvSpPr>
          <p:nvPr/>
        </p:nvSpPr>
        <p:spPr>
          <a:xfrm>
            <a:off x="188534" y="211730"/>
            <a:ext cx="6821865" cy="7027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4000" b="1" i="0" u="none" strike="noStrike" baseline="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Supervised Machine Learning</a:t>
            </a:r>
            <a:endParaRPr lang="en-GB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"/>
            </a:endParaRPr>
          </a:p>
        </p:txBody>
      </p:sp>
      <p:pic>
        <p:nvPicPr>
          <p:cNvPr id="7" name="Picture 4" descr="SoECaM logo">
            <a:extLst>
              <a:ext uri="{FF2B5EF4-FFF2-40B4-BE49-F238E27FC236}">
                <a16:creationId xmlns:a16="http://schemas.microsoft.com/office/drawing/2014/main" id="{0FA79A4E-23C1-4760-A71A-331E917CC1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41" t="10172" r="9087" b="9554"/>
          <a:stretch/>
        </p:blipFill>
        <p:spPr bwMode="auto">
          <a:xfrm>
            <a:off x="11099347" y="5852658"/>
            <a:ext cx="999241" cy="95404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4B91C0E-38CF-C96B-0905-214B5B2DCB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1521" y="1329059"/>
            <a:ext cx="9278805" cy="4378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3500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1A5D450-EA00-4FFB-9FFB-3397D4F7B891}"/>
              </a:ext>
            </a:extLst>
          </p:cNvPr>
          <p:cNvSpPr/>
          <p:nvPr/>
        </p:nvSpPr>
        <p:spPr>
          <a:xfrm>
            <a:off x="1190576" y="6121684"/>
            <a:ext cx="9908771" cy="70381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4BA5BAC1-3BD0-9A6B-A6CB-AA2D2552DF56}"/>
              </a:ext>
            </a:extLst>
          </p:cNvPr>
          <p:cNvSpPr txBox="1">
            <a:spLocks/>
          </p:cNvSpPr>
          <p:nvPr/>
        </p:nvSpPr>
        <p:spPr>
          <a:xfrm>
            <a:off x="55703" y="766502"/>
            <a:ext cx="11237607" cy="57070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en-GB" sz="2200" b="0" i="0" u="none" strike="noStrike" baseline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BA5BAC1-3BD0-9A6B-A6CB-AA2D2552DF56}"/>
              </a:ext>
            </a:extLst>
          </p:cNvPr>
          <p:cNvSpPr txBox="1">
            <a:spLocks/>
          </p:cNvSpPr>
          <p:nvPr/>
        </p:nvSpPr>
        <p:spPr>
          <a:xfrm>
            <a:off x="188535" y="211730"/>
            <a:ext cx="8946135" cy="57159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4000" b="1" i="0" u="none" strike="noStrike" baseline="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Supervised Machine Learning</a:t>
            </a:r>
            <a:r>
              <a:rPr lang="en-GB" sz="40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- Case study </a:t>
            </a:r>
            <a:r>
              <a:rPr lang="en-GB" sz="4000" b="1" i="0" u="none" strike="noStrike" baseline="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 </a:t>
            </a:r>
            <a:endParaRPr lang="en-GB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"/>
            </a:endParaRPr>
          </a:p>
        </p:txBody>
      </p:sp>
      <p:pic>
        <p:nvPicPr>
          <p:cNvPr id="7" name="Picture 4" descr="SoECaM logo">
            <a:extLst>
              <a:ext uri="{FF2B5EF4-FFF2-40B4-BE49-F238E27FC236}">
                <a16:creationId xmlns:a16="http://schemas.microsoft.com/office/drawing/2014/main" id="{0FA79A4E-23C1-4760-A71A-331E917CC1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41" t="10172" r="9087" b="9554"/>
          <a:stretch/>
        </p:blipFill>
        <p:spPr bwMode="auto">
          <a:xfrm>
            <a:off x="11099347" y="5852658"/>
            <a:ext cx="999241" cy="95404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DC7A116-EA93-5BF9-EDC3-73E6C5D2E0C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359" t="19460" r="11343" b="11060"/>
          <a:stretch/>
        </p:blipFill>
        <p:spPr>
          <a:xfrm>
            <a:off x="1190575" y="1338099"/>
            <a:ext cx="9062625" cy="5135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4655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1A5D450-EA00-4FFB-9FFB-3397D4F7B891}"/>
              </a:ext>
            </a:extLst>
          </p:cNvPr>
          <p:cNvSpPr/>
          <p:nvPr/>
        </p:nvSpPr>
        <p:spPr>
          <a:xfrm>
            <a:off x="1190576" y="6121684"/>
            <a:ext cx="9908771" cy="70381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4BA5BAC1-3BD0-9A6B-A6CB-AA2D2552DF56}"/>
              </a:ext>
            </a:extLst>
          </p:cNvPr>
          <p:cNvSpPr txBox="1">
            <a:spLocks/>
          </p:cNvSpPr>
          <p:nvPr/>
        </p:nvSpPr>
        <p:spPr>
          <a:xfrm>
            <a:off x="55703" y="766502"/>
            <a:ext cx="11237607" cy="57070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en-GB" sz="2200" b="0" i="0" u="none" strike="noStrike" baseline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BA5BAC1-3BD0-9A6B-A6CB-AA2D2552DF56}"/>
              </a:ext>
            </a:extLst>
          </p:cNvPr>
          <p:cNvSpPr txBox="1">
            <a:spLocks/>
          </p:cNvSpPr>
          <p:nvPr/>
        </p:nvSpPr>
        <p:spPr>
          <a:xfrm>
            <a:off x="188535" y="70087"/>
            <a:ext cx="9180054" cy="57159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4000" b="1" i="0" u="none" strike="noStrike" baseline="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Supervised Machine Learning</a:t>
            </a:r>
            <a:r>
              <a:rPr lang="en-GB" sz="40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- Case study </a:t>
            </a:r>
            <a:r>
              <a:rPr lang="en-GB" sz="4000" b="1" i="0" u="none" strike="noStrike" baseline="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 </a:t>
            </a:r>
            <a:endParaRPr lang="en-GB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"/>
            </a:endParaRPr>
          </a:p>
        </p:txBody>
      </p:sp>
      <p:pic>
        <p:nvPicPr>
          <p:cNvPr id="7" name="Picture 4" descr="SoECaM logo">
            <a:extLst>
              <a:ext uri="{FF2B5EF4-FFF2-40B4-BE49-F238E27FC236}">
                <a16:creationId xmlns:a16="http://schemas.microsoft.com/office/drawing/2014/main" id="{0FA79A4E-23C1-4760-A71A-331E917CC1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41" t="10172" r="9087" b="9554"/>
          <a:stretch/>
        </p:blipFill>
        <p:spPr bwMode="auto">
          <a:xfrm>
            <a:off x="11099347" y="5852658"/>
            <a:ext cx="999241" cy="95404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1B9E0A9-A37C-82DF-5609-9156110E252A}"/>
              </a:ext>
            </a:extLst>
          </p:cNvPr>
          <p:cNvSpPr txBox="1"/>
          <p:nvPr/>
        </p:nvSpPr>
        <p:spPr>
          <a:xfrm>
            <a:off x="188535" y="910710"/>
            <a:ext cx="10346634" cy="45498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800" dirty="0">
                <a:latin typeface="Calibri (Body)"/>
                <a:cs typeface="Arial" panose="020B0604020202020204" pitchFamily="34" charset="0"/>
              </a:rPr>
              <a:t>I</a:t>
            </a:r>
            <a:r>
              <a:rPr lang="en-GB" sz="2800" b="0" i="0" u="none" strike="noStrike" baseline="0" dirty="0">
                <a:latin typeface="Calibri (Body)"/>
                <a:cs typeface="Arial" panose="020B0604020202020204" pitchFamily="34" charset="0"/>
              </a:rPr>
              <a:t>dentifying plant diseases at the early stage good for preventing unnecessary crop loss.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800" dirty="0">
                <a:latin typeface="Calibri (Body)"/>
                <a:cs typeface="Arial" panose="020B0604020202020204" pitchFamily="34" charset="0"/>
              </a:rPr>
              <a:t>T</a:t>
            </a:r>
            <a:r>
              <a:rPr lang="en-GB" sz="2800" b="0" i="0" u="none" strike="noStrike" baseline="0" dirty="0">
                <a:latin typeface="Calibri (Body)"/>
                <a:cs typeface="Arial" panose="020B0604020202020204" pitchFamily="34" charset="0"/>
              </a:rPr>
              <a:t>he leaf is the part that affects the crop yield if it gets affected.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800" dirty="0">
                <a:latin typeface="Calibri (Body)"/>
                <a:cs typeface="Arial" panose="020B0604020202020204" pitchFamily="34" charset="0"/>
              </a:rPr>
              <a:t>Traditionally, d</a:t>
            </a:r>
            <a:r>
              <a:rPr lang="en-GB" sz="2800" b="0" i="0" u="none" strike="noStrike" baseline="0" dirty="0">
                <a:latin typeface="Calibri (Body)"/>
                <a:cs typeface="Arial" panose="020B0604020202020204" pitchFamily="34" charset="0"/>
              </a:rPr>
              <a:t>isease </a:t>
            </a:r>
            <a:r>
              <a:rPr lang="en-GB" sz="2800" dirty="0">
                <a:latin typeface="Calibri (Body)"/>
                <a:cs typeface="Arial" panose="020B0604020202020204" pitchFamily="34" charset="0"/>
              </a:rPr>
              <a:t>identification</a:t>
            </a:r>
            <a:r>
              <a:rPr lang="en-GB" sz="2800" b="0" i="0" u="none" strike="noStrike" baseline="0" dirty="0">
                <a:latin typeface="Calibri (Body)"/>
                <a:cs typeface="Arial" panose="020B0604020202020204" pitchFamily="34" charset="0"/>
              </a:rPr>
              <a:t> is performed by an expert by taking a leaf sample and analysing it.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800" b="0" i="0" u="none" strike="noStrike" baseline="0" dirty="0">
                <a:latin typeface="Calibri (Body)"/>
                <a:cs typeface="Arial" panose="020B0604020202020204" pitchFamily="34" charset="0"/>
              </a:rPr>
              <a:t>Automatic detection of disease will help the farmers to overcome the yield loss.</a:t>
            </a:r>
            <a:endParaRPr lang="en-GB" sz="2800" dirty="0">
              <a:latin typeface="Calibri (Body)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07514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1A5D450-EA00-4FFB-9FFB-3397D4F7B891}"/>
              </a:ext>
            </a:extLst>
          </p:cNvPr>
          <p:cNvSpPr/>
          <p:nvPr/>
        </p:nvSpPr>
        <p:spPr>
          <a:xfrm>
            <a:off x="1190576" y="6121684"/>
            <a:ext cx="9908771" cy="70381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4BA5BAC1-3BD0-9A6B-A6CB-AA2D2552DF56}"/>
              </a:ext>
            </a:extLst>
          </p:cNvPr>
          <p:cNvSpPr txBox="1">
            <a:spLocks/>
          </p:cNvSpPr>
          <p:nvPr/>
        </p:nvSpPr>
        <p:spPr>
          <a:xfrm>
            <a:off x="55703" y="766502"/>
            <a:ext cx="11237607" cy="57070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en-GB" sz="2200" b="0" i="0" u="none" strike="noStrike" baseline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BA5BAC1-3BD0-9A6B-A6CB-AA2D2552DF56}"/>
              </a:ext>
            </a:extLst>
          </p:cNvPr>
          <p:cNvSpPr txBox="1">
            <a:spLocks/>
          </p:cNvSpPr>
          <p:nvPr/>
        </p:nvSpPr>
        <p:spPr>
          <a:xfrm>
            <a:off x="188535" y="211730"/>
            <a:ext cx="9436728" cy="57159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4000" b="1" i="0" u="none" strike="noStrike" baseline="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Supervised Machine Learning</a:t>
            </a:r>
            <a:r>
              <a:rPr lang="en-GB" sz="40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- Case study </a:t>
            </a:r>
            <a:r>
              <a:rPr lang="en-GB" sz="4000" b="1" i="0" u="none" strike="noStrike" baseline="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 </a:t>
            </a:r>
            <a:endParaRPr lang="en-GB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"/>
            </a:endParaRPr>
          </a:p>
        </p:txBody>
      </p:sp>
      <p:pic>
        <p:nvPicPr>
          <p:cNvPr id="7" name="Picture 4" descr="SoECaM logo">
            <a:extLst>
              <a:ext uri="{FF2B5EF4-FFF2-40B4-BE49-F238E27FC236}">
                <a16:creationId xmlns:a16="http://schemas.microsoft.com/office/drawing/2014/main" id="{0FA79A4E-23C1-4760-A71A-331E917CC1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41" t="10172" r="9087" b="9554"/>
          <a:stretch/>
        </p:blipFill>
        <p:spPr bwMode="auto">
          <a:xfrm>
            <a:off x="11099347" y="5852658"/>
            <a:ext cx="999241" cy="95404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1B9E0A9-A37C-82DF-5609-9156110E252A}"/>
              </a:ext>
            </a:extLst>
          </p:cNvPr>
          <p:cNvSpPr txBox="1"/>
          <p:nvPr/>
        </p:nvSpPr>
        <p:spPr>
          <a:xfrm>
            <a:off x="188535" y="1052353"/>
            <a:ext cx="10170655" cy="45498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800" dirty="0">
                <a:latin typeface="Calibri (Body)"/>
                <a:cs typeface="Arial" panose="020B0604020202020204" pitchFamily="34" charset="0"/>
              </a:rPr>
              <a:t>Dataset  consists of 300 cotton images captured with a natural background under controlled conditions.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800" dirty="0">
                <a:latin typeface="Calibri (Body)"/>
                <a:cs typeface="Arial" panose="020B0604020202020204" pitchFamily="34" charset="0"/>
              </a:rPr>
              <a:t>Healthy images (n=150) and diseases (unhealthy images, n =150)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800" dirty="0">
                <a:latin typeface="Calibri (Body)"/>
                <a:cs typeface="Arial" panose="020B0604020202020204" pitchFamily="34" charset="0"/>
              </a:rPr>
              <a:t>Diseases captured include:  </a:t>
            </a:r>
          </a:p>
          <a:p>
            <a:pPr lvl="1">
              <a:lnSpc>
                <a:spcPct val="150000"/>
              </a:lnSpc>
            </a:pPr>
            <a:r>
              <a:rPr lang="en-GB" sz="2800" dirty="0">
                <a:latin typeface="Calibri (Body)"/>
                <a:cs typeface="Arial" panose="020B0604020202020204" pitchFamily="34" charset="0"/>
              </a:rPr>
              <a:t>Alternaria </a:t>
            </a:r>
          </a:p>
          <a:p>
            <a:pPr lvl="1">
              <a:lnSpc>
                <a:spcPct val="150000"/>
              </a:lnSpc>
            </a:pPr>
            <a:r>
              <a:rPr lang="en-GB" sz="2800" dirty="0">
                <a:latin typeface="Calibri (Body)"/>
                <a:cs typeface="Arial" panose="020B0604020202020204" pitchFamily="34" charset="0"/>
              </a:rPr>
              <a:t>Grey Mildew</a:t>
            </a:r>
          </a:p>
          <a:p>
            <a:pPr lvl="1">
              <a:lnSpc>
                <a:spcPct val="150000"/>
              </a:lnSpc>
            </a:pPr>
            <a:r>
              <a:rPr lang="en-GB" sz="2800" dirty="0" err="1">
                <a:latin typeface="Calibri (Body)"/>
                <a:cs typeface="Arial" panose="020B0604020202020204" pitchFamily="34" charset="0"/>
              </a:rPr>
              <a:t>Cercospora</a:t>
            </a:r>
            <a:r>
              <a:rPr lang="en-GB" sz="2800" dirty="0">
                <a:latin typeface="Calibri (Body)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107901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1A5D450-EA00-4FFB-9FFB-3397D4F7B891}"/>
              </a:ext>
            </a:extLst>
          </p:cNvPr>
          <p:cNvSpPr/>
          <p:nvPr/>
        </p:nvSpPr>
        <p:spPr>
          <a:xfrm>
            <a:off x="1190576" y="6121684"/>
            <a:ext cx="9908771" cy="70381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4BA5BAC1-3BD0-9A6B-A6CB-AA2D2552DF56}"/>
              </a:ext>
            </a:extLst>
          </p:cNvPr>
          <p:cNvSpPr txBox="1">
            <a:spLocks/>
          </p:cNvSpPr>
          <p:nvPr/>
        </p:nvSpPr>
        <p:spPr>
          <a:xfrm>
            <a:off x="55703" y="766502"/>
            <a:ext cx="11237607" cy="57070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en-GB" sz="2200" b="0" i="0" u="none" strike="noStrike" baseline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BA5BAC1-3BD0-9A6B-A6CB-AA2D2552DF56}"/>
              </a:ext>
            </a:extLst>
          </p:cNvPr>
          <p:cNvSpPr txBox="1">
            <a:spLocks/>
          </p:cNvSpPr>
          <p:nvPr/>
        </p:nvSpPr>
        <p:spPr>
          <a:xfrm>
            <a:off x="188535" y="211730"/>
            <a:ext cx="9083802" cy="57159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4000" b="1" i="0" u="none" strike="noStrike" baseline="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Supervised Machine Learning</a:t>
            </a:r>
            <a:r>
              <a:rPr lang="en-GB" sz="40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- Case study </a:t>
            </a:r>
            <a:r>
              <a:rPr lang="en-GB" sz="4000" b="1" i="0" u="none" strike="noStrike" baseline="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 </a:t>
            </a:r>
            <a:endParaRPr lang="en-GB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"/>
            </a:endParaRPr>
          </a:p>
        </p:txBody>
      </p:sp>
      <p:pic>
        <p:nvPicPr>
          <p:cNvPr id="7" name="Picture 4" descr="SoECaM logo">
            <a:extLst>
              <a:ext uri="{FF2B5EF4-FFF2-40B4-BE49-F238E27FC236}">
                <a16:creationId xmlns:a16="http://schemas.microsoft.com/office/drawing/2014/main" id="{0FA79A4E-23C1-4760-A71A-331E917CC1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41" t="10172" r="9087" b="9554"/>
          <a:stretch/>
        </p:blipFill>
        <p:spPr bwMode="auto">
          <a:xfrm>
            <a:off x="11099347" y="5852658"/>
            <a:ext cx="999241" cy="95404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4B272A7-5193-FC35-EC92-6F549327B7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0576" y="1598651"/>
            <a:ext cx="3557860" cy="268860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391273F-626F-C609-F02B-02281C57B6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4598" y="1598651"/>
            <a:ext cx="4068921" cy="268860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A3E716A-4C2D-6A3E-37E3-97173A2E2104}"/>
              </a:ext>
            </a:extLst>
          </p:cNvPr>
          <p:cNvSpPr txBox="1"/>
          <p:nvPr/>
        </p:nvSpPr>
        <p:spPr>
          <a:xfrm>
            <a:off x="1936995" y="4482797"/>
            <a:ext cx="2084225" cy="523220"/>
          </a:xfrm>
          <a:prstGeom prst="rect">
            <a:avLst/>
          </a:prstGeom>
          <a:ln w="63500">
            <a:noFill/>
            <a:miter lim="800000"/>
          </a:ln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GB" sz="2800" cap="none" spc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Healthy leaf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3007FC9-829C-3566-8A10-8B9D890556F9}"/>
              </a:ext>
            </a:extLst>
          </p:cNvPr>
          <p:cNvSpPr txBox="1"/>
          <p:nvPr/>
        </p:nvSpPr>
        <p:spPr>
          <a:xfrm>
            <a:off x="6483974" y="4482797"/>
            <a:ext cx="2484976" cy="523220"/>
          </a:xfrm>
          <a:prstGeom prst="rect">
            <a:avLst/>
          </a:prstGeom>
          <a:ln w="63500">
            <a:noFill/>
            <a:miter lim="800000"/>
          </a:ln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en-GB" sz="2800" cap="none" spc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Unhealthy leaf</a:t>
            </a:r>
          </a:p>
        </p:txBody>
      </p:sp>
    </p:spTree>
    <p:extLst>
      <p:ext uri="{BB962C8B-B14F-4D97-AF65-F5344CB8AC3E}">
        <p14:creationId xmlns:p14="http://schemas.microsoft.com/office/powerpoint/2010/main" val="19112773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1A5D450-EA00-4FFB-9FFB-3397D4F7B891}"/>
              </a:ext>
            </a:extLst>
          </p:cNvPr>
          <p:cNvSpPr/>
          <p:nvPr/>
        </p:nvSpPr>
        <p:spPr>
          <a:xfrm>
            <a:off x="1190576" y="6121684"/>
            <a:ext cx="9908771" cy="70381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4BA5BAC1-3BD0-9A6B-A6CB-AA2D2552DF56}"/>
              </a:ext>
            </a:extLst>
          </p:cNvPr>
          <p:cNvSpPr txBox="1">
            <a:spLocks/>
          </p:cNvSpPr>
          <p:nvPr/>
        </p:nvSpPr>
        <p:spPr>
          <a:xfrm>
            <a:off x="55703" y="766502"/>
            <a:ext cx="11237607" cy="57070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en-GB" sz="2200" b="0" i="0" u="none" strike="noStrike" baseline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BA5BAC1-3BD0-9A6B-A6CB-AA2D2552DF56}"/>
              </a:ext>
            </a:extLst>
          </p:cNvPr>
          <p:cNvSpPr txBox="1">
            <a:spLocks/>
          </p:cNvSpPr>
          <p:nvPr/>
        </p:nvSpPr>
        <p:spPr>
          <a:xfrm>
            <a:off x="188535" y="211730"/>
            <a:ext cx="9131928" cy="57159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4000" b="1" i="0" u="none" strike="noStrike" baseline="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Supervised Machine Learning</a:t>
            </a:r>
            <a:r>
              <a:rPr lang="en-GB" sz="40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- Case study </a:t>
            </a:r>
            <a:r>
              <a:rPr lang="en-GB" sz="4000" b="1" i="0" u="none" strike="noStrike" baseline="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 </a:t>
            </a:r>
            <a:endParaRPr lang="en-GB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"/>
            </a:endParaRPr>
          </a:p>
        </p:txBody>
      </p:sp>
      <p:pic>
        <p:nvPicPr>
          <p:cNvPr id="7" name="Picture 4" descr="SoECaM logo">
            <a:extLst>
              <a:ext uri="{FF2B5EF4-FFF2-40B4-BE49-F238E27FC236}">
                <a16:creationId xmlns:a16="http://schemas.microsoft.com/office/drawing/2014/main" id="{0FA79A4E-23C1-4760-A71A-331E917CC1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41" t="10172" r="9087" b="9554"/>
          <a:stretch/>
        </p:blipFill>
        <p:spPr bwMode="auto">
          <a:xfrm>
            <a:off x="11099347" y="5852658"/>
            <a:ext cx="999241" cy="95404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7B7AEF4-C694-7477-515E-D4C1DFF5D5AE}"/>
              </a:ext>
            </a:extLst>
          </p:cNvPr>
          <p:cNvSpPr txBox="1">
            <a:spLocks/>
          </p:cNvSpPr>
          <p:nvPr/>
        </p:nvSpPr>
        <p:spPr>
          <a:xfrm>
            <a:off x="188535" y="766502"/>
            <a:ext cx="10373708" cy="4347318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GB" sz="3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r>
              <a:rPr lang="en-GB" sz="3600" dirty="0">
                <a:latin typeface="Arial" panose="020B0604020202020204" pitchFamily="34" charset="0"/>
                <a:cs typeface="Arial" panose="020B0604020202020204" pitchFamily="34" charset="0"/>
              </a:rPr>
              <a:t>Task: classification</a:t>
            </a:r>
          </a:p>
          <a:p>
            <a:pPr marL="0" indent="0">
              <a:buNone/>
            </a:pPr>
            <a:r>
              <a:rPr lang="en-GB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F10F82C-636C-B066-35C1-A90D759516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967" t="42215" r="17861" b="35118"/>
          <a:stretch/>
        </p:blipFill>
        <p:spPr>
          <a:xfrm>
            <a:off x="589547" y="2370620"/>
            <a:ext cx="10373708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3882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D3496FC3-E28D-45C9-6326-5C2C824D87B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61935629"/>
              </p:ext>
            </p:extLst>
          </p:nvPr>
        </p:nvGraphicFramePr>
        <p:xfrm>
          <a:off x="269020" y="2547735"/>
          <a:ext cx="11264741" cy="34585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C15C8C6F-870D-4DFC-A9B6-E73357BB0E4F}"/>
              </a:ext>
            </a:extLst>
          </p:cNvPr>
          <p:cNvSpPr/>
          <p:nvPr/>
        </p:nvSpPr>
        <p:spPr>
          <a:xfrm>
            <a:off x="1234379" y="6166710"/>
            <a:ext cx="9908771" cy="70381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F6EE8F5-4175-46CA-B746-E6132E04F083}"/>
              </a:ext>
            </a:extLst>
          </p:cNvPr>
          <p:cNvSpPr txBox="1">
            <a:spLocks/>
          </p:cNvSpPr>
          <p:nvPr/>
        </p:nvSpPr>
        <p:spPr>
          <a:xfrm>
            <a:off x="559754" y="2116159"/>
            <a:ext cx="10230785" cy="49998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5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Lesson learning outcomes: By the end of today’s lesson, you would be able to: 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46118" y="650774"/>
            <a:ext cx="7095856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Today’s Topics </a:t>
            </a:r>
          </a:p>
          <a:p>
            <a:pPr algn="l"/>
            <a:endParaRPr lang="en-GB" sz="1800" b="0" i="0" u="none" strike="noStrike" baseline="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r>
              <a:rPr lang="en-GB" sz="3000" b="1" i="0" u="none" strike="noStrike" baseline="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Introduction to Machine Learning (ML)</a:t>
            </a:r>
          </a:p>
        </p:txBody>
      </p:sp>
      <p:pic>
        <p:nvPicPr>
          <p:cNvPr id="7" name="Picture 4" descr="SoECaM logo">
            <a:extLst>
              <a:ext uri="{FF2B5EF4-FFF2-40B4-BE49-F238E27FC236}">
                <a16:creationId xmlns:a16="http://schemas.microsoft.com/office/drawing/2014/main" id="{C342C767-E21E-8278-4489-61534AAD08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41" t="10172" r="9087" b="9554"/>
          <a:stretch/>
        </p:blipFill>
        <p:spPr bwMode="auto">
          <a:xfrm>
            <a:off x="11139055" y="5845770"/>
            <a:ext cx="999241" cy="95404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3016526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1A5D450-EA00-4FFB-9FFB-3397D4F7B891}"/>
              </a:ext>
            </a:extLst>
          </p:cNvPr>
          <p:cNvSpPr/>
          <p:nvPr/>
        </p:nvSpPr>
        <p:spPr>
          <a:xfrm>
            <a:off x="1190576" y="6121684"/>
            <a:ext cx="9908771" cy="70381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4BA5BAC1-3BD0-9A6B-A6CB-AA2D2552DF56}"/>
              </a:ext>
            </a:extLst>
          </p:cNvPr>
          <p:cNvSpPr txBox="1">
            <a:spLocks/>
          </p:cNvSpPr>
          <p:nvPr/>
        </p:nvSpPr>
        <p:spPr>
          <a:xfrm>
            <a:off x="188535" y="709542"/>
            <a:ext cx="10319044" cy="59367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GB" b="0" i="0" u="none" strike="noStrike" baseline="0" dirty="0">
                <a:latin typeface="Calibri "/>
              </a:rPr>
              <a:t>Unsupervised Learning: Only given input data without known output data, machine to  learn latent/hidden relationships within the data and make decisions.</a:t>
            </a:r>
          </a:p>
          <a:p>
            <a:pPr>
              <a:lnSpc>
                <a:spcPct val="150000"/>
              </a:lnSpc>
            </a:pPr>
            <a:r>
              <a:rPr lang="en-GB" dirty="0">
                <a:effectLst/>
                <a:latin typeface="Calibri "/>
                <a:ea typeface="Calibri" panose="020F0502020204030204" pitchFamily="34" charset="0"/>
                <a:cs typeface="Arial" panose="020B0604020202020204" pitchFamily="34" charset="0"/>
              </a:rPr>
              <a:t>It’s a self-organized learning algorithm (no labelled data is required). </a:t>
            </a:r>
          </a:p>
          <a:p>
            <a:pPr>
              <a:lnSpc>
                <a:spcPct val="150000"/>
              </a:lnSpc>
            </a:pPr>
            <a:r>
              <a:rPr lang="en-GB" spc="-5" dirty="0">
                <a:effectLst/>
                <a:latin typeface="Calibri "/>
                <a:ea typeface="Calibri" panose="020F0502020204030204" pitchFamily="34" charset="0"/>
                <a:cs typeface="Arial" panose="020B0604020202020204" pitchFamily="34" charset="0"/>
              </a:rPr>
              <a:t>Algorithm would be fed a lot of data and given the tools to understand the properties of the data. </a:t>
            </a:r>
          </a:p>
          <a:p>
            <a:pPr>
              <a:lnSpc>
                <a:spcPct val="150000"/>
              </a:lnSpc>
            </a:pPr>
            <a:r>
              <a:rPr lang="en-GB" spc="-5" dirty="0">
                <a:latin typeface="Calibri "/>
                <a:cs typeface="Arial" panose="020B0604020202020204" pitchFamily="34" charset="0"/>
              </a:rPr>
              <a:t>Unsupervised Learning an interesting area is that an overwhelming majority of data in this world is </a:t>
            </a:r>
            <a:r>
              <a:rPr lang="en-GB" spc="-5" dirty="0" err="1">
                <a:latin typeface="Calibri "/>
                <a:cs typeface="Arial" panose="020B0604020202020204" pitchFamily="34" charset="0"/>
              </a:rPr>
              <a:t>unlabeled</a:t>
            </a:r>
            <a:r>
              <a:rPr lang="en-GB" spc="-5" dirty="0">
                <a:latin typeface="Calibri "/>
                <a:cs typeface="Arial" panose="020B0604020202020204" pitchFamily="34" charset="0"/>
              </a:rPr>
              <a:t> </a:t>
            </a:r>
          </a:p>
          <a:p>
            <a:pPr>
              <a:lnSpc>
                <a:spcPct val="150000"/>
              </a:lnSpc>
            </a:pPr>
            <a:endParaRPr lang="en-GB" sz="2200" b="0" i="0" u="none" strike="noStrike" baseline="0" dirty="0">
              <a:latin typeface="Calibri 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BA5BAC1-3BD0-9A6B-A6CB-AA2D2552DF56}"/>
              </a:ext>
            </a:extLst>
          </p:cNvPr>
          <p:cNvSpPr txBox="1">
            <a:spLocks/>
          </p:cNvSpPr>
          <p:nvPr/>
        </p:nvSpPr>
        <p:spPr>
          <a:xfrm>
            <a:off x="188534" y="211730"/>
            <a:ext cx="7992939" cy="7038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4000" b="1" i="0" u="none" strike="noStrike" baseline="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Unsupervised Machine Learning</a:t>
            </a:r>
            <a:endParaRPr lang="en-GB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"/>
            </a:endParaRPr>
          </a:p>
        </p:txBody>
      </p:sp>
      <p:pic>
        <p:nvPicPr>
          <p:cNvPr id="7" name="Picture 4" descr="SoECaM logo">
            <a:extLst>
              <a:ext uri="{FF2B5EF4-FFF2-40B4-BE49-F238E27FC236}">
                <a16:creationId xmlns:a16="http://schemas.microsoft.com/office/drawing/2014/main" id="{0FA79A4E-23C1-4760-A71A-331E917CC1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41" t="10172" r="9087" b="9554"/>
          <a:stretch/>
        </p:blipFill>
        <p:spPr bwMode="auto">
          <a:xfrm>
            <a:off x="11099347" y="5852658"/>
            <a:ext cx="999241" cy="95404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02527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1A5D450-EA00-4FFB-9FFB-3397D4F7B891}"/>
              </a:ext>
            </a:extLst>
          </p:cNvPr>
          <p:cNvSpPr/>
          <p:nvPr/>
        </p:nvSpPr>
        <p:spPr>
          <a:xfrm>
            <a:off x="1190576" y="6121684"/>
            <a:ext cx="9908771" cy="70381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BA5BAC1-3BD0-9A6B-A6CB-AA2D2552DF56}"/>
              </a:ext>
            </a:extLst>
          </p:cNvPr>
          <p:cNvSpPr txBox="1">
            <a:spLocks/>
          </p:cNvSpPr>
          <p:nvPr/>
        </p:nvSpPr>
        <p:spPr>
          <a:xfrm>
            <a:off x="188535" y="211730"/>
            <a:ext cx="7479591" cy="7203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4000" b="1" i="0" u="none" strike="noStrike" baseline="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Unsupervised Machine Learning</a:t>
            </a:r>
            <a:endParaRPr lang="en-GB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"/>
            </a:endParaRPr>
          </a:p>
        </p:txBody>
      </p:sp>
      <p:pic>
        <p:nvPicPr>
          <p:cNvPr id="7" name="Picture 4" descr="SoECaM logo">
            <a:extLst>
              <a:ext uri="{FF2B5EF4-FFF2-40B4-BE49-F238E27FC236}">
                <a16:creationId xmlns:a16="http://schemas.microsoft.com/office/drawing/2014/main" id="{0FA79A4E-23C1-4760-A71A-331E917CC1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41" t="10172" r="9087" b="9554"/>
          <a:stretch/>
        </p:blipFill>
        <p:spPr bwMode="auto">
          <a:xfrm>
            <a:off x="11099347" y="5852658"/>
            <a:ext cx="999241" cy="95404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4CD8DED-D01F-AEBA-8D59-5DAC98C046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t="6064" r="-2318" b="23708"/>
          <a:stretch/>
        </p:blipFill>
        <p:spPr>
          <a:xfrm>
            <a:off x="278462" y="1539611"/>
            <a:ext cx="10820885" cy="4467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3054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1A5D450-EA00-4FFB-9FFB-3397D4F7B891}"/>
              </a:ext>
            </a:extLst>
          </p:cNvPr>
          <p:cNvSpPr/>
          <p:nvPr/>
        </p:nvSpPr>
        <p:spPr>
          <a:xfrm>
            <a:off x="1190576" y="6121684"/>
            <a:ext cx="9908771" cy="70381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4BA5BAC1-3BD0-9A6B-A6CB-AA2D2552DF56}"/>
              </a:ext>
            </a:extLst>
          </p:cNvPr>
          <p:cNvSpPr txBox="1">
            <a:spLocks/>
          </p:cNvSpPr>
          <p:nvPr/>
        </p:nvSpPr>
        <p:spPr>
          <a:xfrm>
            <a:off x="188535" y="709542"/>
            <a:ext cx="11668848" cy="59367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b="0" i="0" u="none" strike="noStrike" baseline="0" dirty="0">
              <a:latin typeface="Calibri" panose="020F0502020204030204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BA5BAC1-3BD0-9A6B-A6CB-AA2D2552DF56}"/>
              </a:ext>
            </a:extLst>
          </p:cNvPr>
          <p:cNvSpPr txBox="1">
            <a:spLocks/>
          </p:cNvSpPr>
          <p:nvPr/>
        </p:nvSpPr>
        <p:spPr>
          <a:xfrm>
            <a:off x="188534" y="342226"/>
            <a:ext cx="9516940" cy="5712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en-GB" sz="4000" b="1" i="0" u="none" strike="noStrike" baseline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Unsupervised Machine Learning - </a:t>
            </a:r>
            <a:r>
              <a:rPr lang="en-GB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Clustering</a:t>
            </a:r>
          </a:p>
        </p:txBody>
      </p:sp>
      <p:pic>
        <p:nvPicPr>
          <p:cNvPr id="7" name="Picture 4" descr="SoECaM logo">
            <a:extLst>
              <a:ext uri="{FF2B5EF4-FFF2-40B4-BE49-F238E27FC236}">
                <a16:creationId xmlns:a16="http://schemas.microsoft.com/office/drawing/2014/main" id="{0FA79A4E-23C1-4760-A71A-331E917CC1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41" t="10172" r="9087" b="9554"/>
          <a:stretch/>
        </p:blipFill>
        <p:spPr bwMode="auto">
          <a:xfrm>
            <a:off x="11099347" y="5852658"/>
            <a:ext cx="999241" cy="95404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FE239CF-AF1F-775F-A8B0-993A805678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746" b="-591"/>
          <a:stretch/>
        </p:blipFill>
        <p:spPr>
          <a:xfrm>
            <a:off x="436836" y="1012489"/>
            <a:ext cx="9666803" cy="5713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4735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1A5D450-EA00-4FFB-9FFB-3397D4F7B891}"/>
              </a:ext>
            </a:extLst>
          </p:cNvPr>
          <p:cNvSpPr/>
          <p:nvPr/>
        </p:nvSpPr>
        <p:spPr>
          <a:xfrm>
            <a:off x="1190576" y="6121684"/>
            <a:ext cx="9908771" cy="70381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4BA5BAC1-3BD0-9A6B-A6CB-AA2D2552DF56}"/>
              </a:ext>
            </a:extLst>
          </p:cNvPr>
          <p:cNvSpPr txBox="1">
            <a:spLocks/>
          </p:cNvSpPr>
          <p:nvPr/>
        </p:nvSpPr>
        <p:spPr>
          <a:xfrm>
            <a:off x="188535" y="709542"/>
            <a:ext cx="11668848" cy="59367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b="0" i="0" u="none" strike="noStrike" baseline="0" dirty="0">
              <a:latin typeface="Calibri" panose="020F0502020204030204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BA5BAC1-3BD0-9A6B-A6CB-AA2D2552DF56}"/>
              </a:ext>
            </a:extLst>
          </p:cNvPr>
          <p:cNvSpPr txBox="1">
            <a:spLocks/>
          </p:cNvSpPr>
          <p:nvPr/>
        </p:nvSpPr>
        <p:spPr>
          <a:xfrm>
            <a:off x="334617" y="127730"/>
            <a:ext cx="9464476" cy="4921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en-GB" sz="4000" b="1" i="0" u="none" strike="noStrike" baseline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Use of Unsupervised Machine Learning</a:t>
            </a:r>
            <a:endParaRPr lang="en-GB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</a:endParaRPr>
          </a:p>
        </p:txBody>
      </p:sp>
      <p:pic>
        <p:nvPicPr>
          <p:cNvPr id="7" name="Picture 4" descr="SoECaM logo">
            <a:extLst>
              <a:ext uri="{FF2B5EF4-FFF2-40B4-BE49-F238E27FC236}">
                <a16:creationId xmlns:a16="http://schemas.microsoft.com/office/drawing/2014/main" id="{0FA79A4E-23C1-4760-A71A-331E917CC1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41" t="10172" r="9087" b="9554"/>
          <a:stretch/>
        </p:blipFill>
        <p:spPr bwMode="auto">
          <a:xfrm>
            <a:off x="11099347" y="5852658"/>
            <a:ext cx="999241" cy="95404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E37608C-1118-38B5-E7D5-B47EEB8B260C}"/>
              </a:ext>
            </a:extLst>
          </p:cNvPr>
          <p:cNvSpPr txBox="1"/>
          <p:nvPr/>
        </p:nvSpPr>
        <p:spPr>
          <a:xfrm>
            <a:off x="334617" y="709542"/>
            <a:ext cx="9464476" cy="32361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800" b="0" i="0" u="none" strike="noStrike" baseline="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Outlier detection –to detect outlier in noisy datasets 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800" b="0" i="0" u="none" strike="noStrike" baseline="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Detect fraud, find anomalies in the credit card usage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800" b="0" i="0" u="none" strike="noStrike" baseline="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Detect abnormal behaviour (malicious or unintentional) in systems/networks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800" b="0" i="0" u="none" strike="noStrike" baseline="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Detect tumour from medical imaging data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FA2265F-1528-630E-998A-B4C6B18362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t="6348" r="1495" b="6348"/>
          <a:stretch/>
        </p:blipFill>
        <p:spPr>
          <a:xfrm>
            <a:off x="2201496" y="4035297"/>
            <a:ext cx="6689937" cy="2700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1766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1A5D450-EA00-4FFB-9FFB-3397D4F7B891}"/>
              </a:ext>
            </a:extLst>
          </p:cNvPr>
          <p:cNvSpPr/>
          <p:nvPr/>
        </p:nvSpPr>
        <p:spPr>
          <a:xfrm>
            <a:off x="1190576" y="6121684"/>
            <a:ext cx="9908771" cy="70381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4BA5BAC1-3BD0-9A6B-A6CB-AA2D2552DF56}"/>
              </a:ext>
            </a:extLst>
          </p:cNvPr>
          <p:cNvSpPr txBox="1">
            <a:spLocks/>
          </p:cNvSpPr>
          <p:nvPr/>
        </p:nvSpPr>
        <p:spPr>
          <a:xfrm>
            <a:off x="203598" y="615703"/>
            <a:ext cx="10797826" cy="62097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600"/>
              </a:spcBef>
              <a:spcAft>
                <a:spcPts val="1800"/>
              </a:spcAft>
              <a:buNone/>
            </a:pPr>
            <a:r>
              <a:rPr lang="en-GB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Monitor networking traffic, detect network attacks (e.g. DDoS attack) using ML techniques.</a:t>
            </a:r>
          </a:p>
          <a:p>
            <a:pPr marL="0" indent="0">
              <a:lnSpc>
                <a:spcPct val="150000"/>
              </a:lnSpc>
              <a:spcBef>
                <a:spcPts val="600"/>
              </a:spcBef>
              <a:spcAft>
                <a:spcPts val="1800"/>
              </a:spcAft>
              <a:buNone/>
            </a:pPr>
            <a:r>
              <a:rPr lang="en-GB" b="1" i="0" u="none" strike="noStrike" baseline="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Case 1: </a:t>
            </a:r>
            <a:r>
              <a:rPr lang="en-GB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There are 20,000 networking traffic sessions captured with each session labelled as ‘Normal’ or ‘Attack’. You need to develop a ML model to detect network attacks based on the existing labelled dataset.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GB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Which machine learning technique to use?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GB" b="1" i="0" u="none" strike="noStrike" baseline="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a) </a:t>
            </a:r>
            <a:r>
              <a:rPr lang="en-GB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Supervised Learning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GB" b="1" i="0" u="none" strike="noStrike" baseline="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b) </a:t>
            </a:r>
            <a:r>
              <a:rPr lang="en-GB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Unsupervised Learning</a:t>
            </a:r>
          </a:p>
          <a:p>
            <a:pPr marL="0" indent="0" algn="l">
              <a:lnSpc>
                <a:spcPct val="150000"/>
              </a:lnSpc>
              <a:buNone/>
            </a:pPr>
            <a:endParaRPr lang="en-GB" b="0" i="0" u="none" strike="noStrike" baseline="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endParaRPr lang="en-GB" b="0" i="0" u="none" strike="noStrike" baseline="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BA5BAC1-3BD0-9A6B-A6CB-AA2D2552DF56}"/>
              </a:ext>
            </a:extLst>
          </p:cNvPr>
          <p:cNvSpPr txBox="1">
            <a:spLocks/>
          </p:cNvSpPr>
          <p:nvPr/>
        </p:nvSpPr>
        <p:spPr>
          <a:xfrm>
            <a:off x="203598" y="32505"/>
            <a:ext cx="9357497" cy="57159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4000" b="1" i="0" u="none" strike="noStrike" baseline="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I</a:t>
            </a:r>
            <a:r>
              <a:rPr lang="en-GB" sz="4000" b="1" dirty="0">
                <a:solidFill>
                  <a:srgbClr val="293138"/>
                </a:solidFill>
                <a:latin typeface="Segoe UI" panose="020B0502040204020203" pitchFamily="34" charset="0"/>
              </a:rPr>
              <a:t>ntrusion Detection System using ML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GB" sz="3000" b="1" dirty="0">
              <a:solidFill>
                <a:srgbClr val="29313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anose="020B0502040204020203" pitchFamily="34" charset="0"/>
            </a:endParaRPr>
          </a:p>
        </p:txBody>
      </p:sp>
      <p:pic>
        <p:nvPicPr>
          <p:cNvPr id="7" name="Picture 4" descr="SoECaM logo">
            <a:extLst>
              <a:ext uri="{FF2B5EF4-FFF2-40B4-BE49-F238E27FC236}">
                <a16:creationId xmlns:a16="http://schemas.microsoft.com/office/drawing/2014/main" id="{0FA79A4E-23C1-4760-A71A-331E917CC1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41" t="10172" r="9087" b="9554"/>
          <a:stretch/>
        </p:blipFill>
        <p:spPr bwMode="auto">
          <a:xfrm>
            <a:off x="11099347" y="5852658"/>
            <a:ext cx="999241" cy="95404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19589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1A5D450-EA00-4FFB-9FFB-3397D4F7B891}"/>
              </a:ext>
            </a:extLst>
          </p:cNvPr>
          <p:cNvSpPr/>
          <p:nvPr/>
        </p:nvSpPr>
        <p:spPr>
          <a:xfrm>
            <a:off x="1190576" y="6121684"/>
            <a:ext cx="9908771" cy="70381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4BA5BAC1-3BD0-9A6B-A6CB-AA2D2552DF56}"/>
              </a:ext>
            </a:extLst>
          </p:cNvPr>
          <p:cNvSpPr txBox="1">
            <a:spLocks/>
          </p:cNvSpPr>
          <p:nvPr/>
        </p:nvSpPr>
        <p:spPr>
          <a:xfrm>
            <a:off x="203598" y="615703"/>
            <a:ext cx="10262306" cy="62097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600"/>
              </a:spcBef>
              <a:spcAft>
                <a:spcPts val="1800"/>
              </a:spcAft>
              <a:buNone/>
            </a:pPr>
            <a:r>
              <a:rPr lang="en-GB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Case 2: </a:t>
            </a:r>
            <a:r>
              <a:rPr lang="en-GB" dirty="0">
                <a:solidFill>
                  <a:srgbClr val="000000"/>
                </a:solidFill>
                <a:latin typeface="Calibri" panose="020F0502020204030204" pitchFamily="34" charset="0"/>
              </a:rPr>
              <a:t>You need to develop a ML model to detect abnormal network traffic which might indicate a new unknown attack.</a:t>
            </a:r>
          </a:p>
          <a:p>
            <a:pPr marL="0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n-GB" dirty="0">
                <a:solidFill>
                  <a:srgbClr val="000000"/>
                </a:solidFill>
                <a:latin typeface="Calibri" panose="020F0502020204030204" pitchFamily="34" charset="0"/>
              </a:rPr>
              <a:t>Which machine learning technique to use?</a:t>
            </a:r>
          </a:p>
          <a:p>
            <a:pPr marL="0" indent="0">
              <a:lnSpc>
                <a:spcPct val="150000"/>
              </a:lnSpc>
              <a:spcBef>
                <a:spcPts val="600"/>
              </a:spcBef>
              <a:buNone/>
            </a:pPr>
            <a:r>
              <a:rPr lang="en-GB" b="1" i="0" u="none" strike="noStrike" baseline="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a) </a:t>
            </a:r>
            <a:r>
              <a:rPr lang="en-GB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Supervised Learning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GB" b="1" i="0" u="none" strike="noStrike" baseline="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b) </a:t>
            </a:r>
            <a:r>
              <a:rPr lang="en-GB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Unsupervised Learning</a:t>
            </a:r>
          </a:p>
          <a:p>
            <a:pPr>
              <a:lnSpc>
                <a:spcPct val="150000"/>
              </a:lnSpc>
            </a:pPr>
            <a:endParaRPr lang="en-GB" b="0" i="0" u="none" strike="noStrike" baseline="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BA5BAC1-3BD0-9A6B-A6CB-AA2D2552DF56}"/>
              </a:ext>
            </a:extLst>
          </p:cNvPr>
          <p:cNvSpPr txBox="1">
            <a:spLocks/>
          </p:cNvSpPr>
          <p:nvPr/>
        </p:nvSpPr>
        <p:spPr>
          <a:xfrm>
            <a:off x="203598" y="32505"/>
            <a:ext cx="9517918" cy="57159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4000" b="1" i="0" u="none" strike="noStrike" baseline="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I</a:t>
            </a:r>
            <a:r>
              <a:rPr lang="en-GB" sz="4000" b="1" dirty="0">
                <a:solidFill>
                  <a:srgbClr val="293138"/>
                </a:solidFill>
                <a:latin typeface="Segoe UI" panose="020B0502040204020203" pitchFamily="34" charset="0"/>
              </a:rPr>
              <a:t>ntrusion Detection System using ML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GB" sz="3000" b="1" dirty="0">
              <a:solidFill>
                <a:srgbClr val="29313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anose="020B0502040204020203" pitchFamily="34" charset="0"/>
            </a:endParaRPr>
          </a:p>
        </p:txBody>
      </p:sp>
      <p:pic>
        <p:nvPicPr>
          <p:cNvPr id="7" name="Picture 4" descr="SoECaM logo">
            <a:extLst>
              <a:ext uri="{FF2B5EF4-FFF2-40B4-BE49-F238E27FC236}">
                <a16:creationId xmlns:a16="http://schemas.microsoft.com/office/drawing/2014/main" id="{0FA79A4E-23C1-4760-A71A-331E917CC1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41" t="10172" r="9087" b="9554"/>
          <a:stretch/>
        </p:blipFill>
        <p:spPr bwMode="auto">
          <a:xfrm>
            <a:off x="11099347" y="5852658"/>
            <a:ext cx="999241" cy="95404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09085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1A5D450-EA00-4FFB-9FFB-3397D4F7B891}"/>
              </a:ext>
            </a:extLst>
          </p:cNvPr>
          <p:cNvSpPr/>
          <p:nvPr/>
        </p:nvSpPr>
        <p:spPr>
          <a:xfrm>
            <a:off x="1190576" y="6121684"/>
            <a:ext cx="9908771" cy="70381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4BA5BAC1-3BD0-9A6B-A6CB-AA2D2552DF56}"/>
              </a:ext>
            </a:extLst>
          </p:cNvPr>
          <p:cNvSpPr txBox="1">
            <a:spLocks/>
          </p:cNvSpPr>
          <p:nvPr/>
        </p:nvSpPr>
        <p:spPr>
          <a:xfrm>
            <a:off x="55703" y="766502"/>
            <a:ext cx="10644381" cy="58797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GB" b="0" i="0" u="none" strike="noStrike" baseline="0" dirty="0"/>
              <a:t>Reinforcement Learning: get machine to learn by itself via trial and error, interact with environment, and take actions to achieve a final goal. </a:t>
            </a: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GB" dirty="0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Reinforcement learning comprises three significant components: agent, environment, and actions.</a:t>
            </a:r>
            <a:endParaRPr lang="en-GB" dirty="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GB" b="1" dirty="0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The Agent: </a:t>
            </a:r>
            <a:r>
              <a:rPr lang="en-GB" dirty="0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the learner/decision-maker</a:t>
            </a:r>
            <a:endParaRPr lang="en-GB" dirty="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GB" b="1" dirty="0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The Environment: </a:t>
            </a:r>
            <a:r>
              <a:rPr lang="en-GB" dirty="0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anything the agent interacts with</a:t>
            </a:r>
            <a:endParaRPr lang="en-GB" dirty="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GB" b="1" dirty="0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The Actions: </a:t>
            </a:r>
            <a:r>
              <a:rPr lang="en-GB" dirty="0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what the agent does</a:t>
            </a:r>
            <a:endParaRPr lang="en-GB" dirty="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GB" b="0" i="0" u="none" strike="noStrike" baseline="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BA5BAC1-3BD0-9A6B-A6CB-AA2D2552DF56}"/>
              </a:ext>
            </a:extLst>
          </p:cNvPr>
          <p:cNvSpPr txBox="1">
            <a:spLocks/>
          </p:cNvSpPr>
          <p:nvPr/>
        </p:nvSpPr>
        <p:spPr>
          <a:xfrm>
            <a:off x="188535" y="211730"/>
            <a:ext cx="5795169" cy="57159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4000" b="1" i="0" u="none" strike="noStrike" baseline="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Reinforcement Learning</a:t>
            </a:r>
          </a:p>
        </p:txBody>
      </p:sp>
      <p:pic>
        <p:nvPicPr>
          <p:cNvPr id="7" name="Picture 4" descr="SoECaM logo">
            <a:extLst>
              <a:ext uri="{FF2B5EF4-FFF2-40B4-BE49-F238E27FC236}">
                <a16:creationId xmlns:a16="http://schemas.microsoft.com/office/drawing/2014/main" id="{0FA79A4E-23C1-4760-A71A-331E917CC1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41" t="10172" r="9087" b="9554"/>
          <a:stretch/>
        </p:blipFill>
        <p:spPr bwMode="auto">
          <a:xfrm>
            <a:off x="11099347" y="5852658"/>
            <a:ext cx="999241" cy="95404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98450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1A5D450-EA00-4FFB-9FFB-3397D4F7B891}"/>
              </a:ext>
            </a:extLst>
          </p:cNvPr>
          <p:cNvSpPr/>
          <p:nvPr/>
        </p:nvSpPr>
        <p:spPr>
          <a:xfrm>
            <a:off x="1190576" y="6121684"/>
            <a:ext cx="9908771" cy="70381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4BA5BAC1-3BD0-9A6B-A6CB-AA2D2552DF56}"/>
              </a:ext>
            </a:extLst>
          </p:cNvPr>
          <p:cNvSpPr txBox="1">
            <a:spLocks/>
          </p:cNvSpPr>
          <p:nvPr/>
        </p:nvSpPr>
        <p:spPr>
          <a:xfrm>
            <a:off x="55703" y="766502"/>
            <a:ext cx="11237607" cy="57070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1800" b="0" i="0" u="none" strike="noStrike" baseline="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endParaRPr lang="en-GB" sz="18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endParaRPr lang="en-GB" sz="1800" b="0" i="0" u="none" strike="noStrike" baseline="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endParaRPr lang="en-GB" sz="18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endParaRPr lang="en-GB" sz="1800" b="0" i="0" u="none" strike="noStrike" baseline="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endParaRPr lang="en-GB" sz="1800" b="0" i="0" u="none" strike="noStrike" baseline="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BA5BAC1-3BD0-9A6B-A6CB-AA2D2552DF56}"/>
              </a:ext>
            </a:extLst>
          </p:cNvPr>
          <p:cNvSpPr txBox="1">
            <a:spLocks/>
          </p:cNvSpPr>
          <p:nvPr/>
        </p:nvSpPr>
        <p:spPr>
          <a:xfrm>
            <a:off x="0" y="39844"/>
            <a:ext cx="6096000" cy="4368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4000" b="1" i="0" u="none" strike="noStrike" baseline="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Reinforcement Learning</a:t>
            </a:r>
          </a:p>
        </p:txBody>
      </p:sp>
      <p:pic>
        <p:nvPicPr>
          <p:cNvPr id="7" name="Picture 4" descr="SoECaM logo">
            <a:extLst>
              <a:ext uri="{FF2B5EF4-FFF2-40B4-BE49-F238E27FC236}">
                <a16:creationId xmlns:a16="http://schemas.microsoft.com/office/drawing/2014/main" id="{0FA79A4E-23C1-4760-A71A-331E917CC1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41" t="10172" r="9087" b="9554"/>
          <a:stretch/>
        </p:blipFill>
        <p:spPr bwMode="auto">
          <a:xfrm>
            <a:off x="11099347" y="5852658"/>
            <a:ext cx="999241" cy="95404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D333F68-8E7A-EF18-596A-404A22A7E5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2504" y="546144"/>
            <a:ext cx="3800495" cy="219161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78F09D9-21E6-954E-2075-D1F0A620E6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8289" y="2737763"/>
            <a:ext cx="8785780" cy="4004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69592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1A5D450-EA00-4FFB-9FFB-3397D4F7B891}"/>
              </a:ext>
            </a:extLst>
          </p:cNvPr>
          <p:cNvSpPr/>
          <p:nvPr/>
        </p:nvSpPr>
        <p:spPr>
          <a:xfrm>
            <a:off x="1190576" y="6121684"/>
            <a:ext cx="9908771" cy="70381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4BA5BAC1-3BD0-9A6B-A6CB-AA2D2552DF56}"/>
              </a:ext>
            </a:extLst>
          </p:cNvPr>
          <p:cNvSpPr txBox="1">
            <a:spLocks/>
          </p:cNvSpPr>
          <p:nvPr/>
        </p:nvSpPr>
        <p:spPr>
          <a:xfrm>
            <a:off x="55704" y="766502"/>
            <a:ext cx="11947760" cy="604019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endParaRPr lang="en-GB" sz="1600" b="0" i="0" dirty="0">
              <a:solidFill>
                <a:srgbClr val="293138"/>
              </a:solidFill>
              <a:effectLst/>
              <a:latin typeface="aktiv-grotesk"/>
            </a:endParaRPr>
          </a:p>
          <a:p>
            <a:pPr marL="0" indent="0" algn="l">
              <a:buNone/>
            </a:pPr>
            <a:endParaRPr lang="en-GB" sz="1600" dirty="0">
              <a:solidFill>
                <a:srgbClr val="293138"/>
              </a:solidFill>
              <a:latin typeface="aktiv-grotesk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BA5BAC1-3BD0-9A6B-A6CB-AA2D2552DF56}"/>
              </a:ext>
            </a:extLst>
          </p:cNvPr>
          <p:cNvSpPr txBox="1">
            <a:spLocks/>
          </p:cNvSpPr>
          <p:nvPr/>
        </p:nvSpPr>
        <p:spPr>
          <a:xfrm>
            <a:off x="1812758" y="60392"/>
            <a:ext cx="7592561" cy="57159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en-GB" sz="4000" b="1" dirty="0">
                <a:solidFill>
                  <a:srgbClr val="293138"/>
                </a:solidFill>
                <a:latin typeface="aktiv-grotesk"/>
              </a:rPr>
              <a:t>The Difference between ML &amp; AI</a:t>
            </a:r>
            <a:endParaRPr lang="en-GB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"/>
            </a:endParaRPr>
          </a:p>
        </p:txBody>
      </p:sp>
      <p:pic>
        <p:nvPicPr>
          <p:cNvPr id="7" name="Picture 4" descr="SoECaM logo">
            <a:extLst>
              <a:ext uri="{FF2B5EF4-FFF2-40B4-BE49-F238E27FC236}">
                <a16:creationId xmlns:a16="http://schemas.microsoft.com/office/drawing/2014/main" id="{0FA79A4E-23C1-4760-A71A-331E917CC1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41" t="10172" r="9087" b="9554"/>
          <a:stretch/>
        </p:blipFill>
        <p:spPr bwMode="auto">
          <a:xfrm>
            <a:off x="11099347" y="5852658"/>
            <a:ext cx="999241" cy="95404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Online Media 2" title="AI vs Machine Learning">
            <a:hlinkClick r:id="" action="ppaction://media"/>
            <a:extLst>
              <a:ext uri="{FF2B5EF4-FFF2-40B4-BE49-F238E27FC236}">
                <a16:creationId xmlns:a16="http://schemas.microsoft.com/office/drawing/2014/main" id="{18AF63DA-3F6D-2C4A-345B-F30E1156AB8B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183798" y="1338099"/>
            <a:ext cx="9189395" cy="4634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263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1A5D450-EA00-4FFB-9FFB-3397D4F7B891}"/>
              </a:ext>
            </a:extLst>
          </p:cNvPr>
          <p:cNvSpPr/>
          <p:nvPr/>
        </p:nvSpPr>
        <p:spPr>
          <a:xfrm>
            <a:off x="1190576" y="6121684"/>
            <a:ext cx="9908771" cy="70381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4BA5BAC1-3BD0-9A6B-A6CB-AA2D2552DF56}"/>
              </a:ext>
            </a:extLst>
          </p:cNvPr>
          <p:cNvSpPr txBox="1">
            <a:spLocks/>
          </p:cNvSpPr>
          <p:nvPr/>
        </p:nvSpPr>
        <p:spPr>
          <a:xfrm>
            <a:off x="315199" y="830462"/>
            <a:ext cx="10945720" cy="57070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en-GB" sz="2400" b="1" dirty="0">
                <a:solidFill>
                  <a:srgbClr val="2931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Choose and Prepare a Training Data Set</a:t>
            </a:r>
          </a:p>
          <a:p>
            <a:pPr>
              <a:lnSpc>
                <a:spcPct val="200000"/>
              </a:lnSpc>
            </a:pPr>
            <a:r>
              <a:rPr lang="en-GB" sz="2400" b="1" i="0" dirty="0">
                <a:solidFill>
                  <a:srgbClr val="29313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Select an Algorithm to Apply to the Training Data Set</a:t>
            </a:r>
          </a:p>
          <a:p>
            <a:pPr>
              <a:lnSpc>
                <a:spcPct val="200000"/>
              </a:lnSpc>
            </a:pPr>
            <a:r>
              <a:rPr lang="en-GB" sz="2400" b="1" i="0" dirty="0">
                <a:solidFill>
                  <a:srgbClr val="29313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Train the Algorithm to Build the Model</a:t>
            </a:r>
          </a:p>
          <a:p>
            <a:pPr>
              <a:lnSpc>
                <a:spcPct val="200000"/>
              </a:lnSpc>
            </a:pPr>
            <a:r>
              <a:rPr lang="en-GB" sz="2400" b="1" i="0" dirty="0">
                <a:solidFill>
                  <a:srgbClr val="29313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Use and Improve the Model</a:t>
            </a:r>
          </a:p>
          <a:p>
            <a:pPr>
              <a:lnSpc>
                <a:spcPct val="200000"/>
              </a:lnSpc>
            </a:pPr>
            <a:endParaRPr lang="en-GB" sz="2400" b="0" i="0" dirty="0">
              <a:solidFill>
                <a:srgbClr val="2B3E5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200000"/>
              </a:lnSpc>
            </a:pPr>
            <a:endParaRPr lang="en-GB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200000"/>
              </a:lnSpc>
            </a:pPr>
            <a:endParaRPr lang="en-GB" sz="2400" dirty="0">
              <a:solidFill>
                <a:srgbClr val="66666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200000"/>
              </a:lnSpc>
            </a:pPr>
            <a:endParaRPr lang="en-GB" sz="2400" b="0" i="0" dirty="0">
              <a:solidFill>
                <a:srgbClr val="666666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200000"/>
              </a:lnSpc>
            </a:pPr>
            <a:endParaRPr lang="en-GB" sz="2400" dirty="0">
              <a:solidFill>
                <a:srgbClr val="66666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BA5BAC1-3BD0-9A6B-A6CB-AA2D2552DF56}"/>
              </a:ext>
            </a:extLst>
          </p:cNvPr>
          <p:cNvSpPr txBox="1">
            <a:spLocks/>
          </p:cNvSpPr>
          <p:nvPr/>
        </p:nvSpPr>
        <p:spPr>
          <a:xfrm>
            <a:off x="245096" y="258865"/>
            <a:ext cx="8289304" cy="57159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GB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dana"/>
              </a:rPr>
              <a:t>How Does Machine Learning Work?</a:t>
            </a:r>
          </a:p>
        </p:txBody>
      </p:sp>
      <p:pic>
        <p:nvPicPr>
          <p:cNvPr id="7" name="Picture 4" descr="SoECaM logo">
            <a:extLst>
              <a:ext uri="{FF2B5EF4-FFF2-40B4-BE49-F238E27FC236}">
                <a16:creationId xmlns:a16="http://schemas.microsoft.com/office/drawing/2014/main" id="{0FA79A4E-23C1-4760-A71A-331E917CC1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41" t="10172" r="9087" b="9554"/>
          <a:stretch/>
        </p:blipFill>
        <p:spPr bwMode="auto">
          <a:xfrm>
            <a:off x="11099347" y="5852658"/>
            <a:ext cx="999241" cy="95404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93215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1A5D450-EA00-4FFB-9FFB-3397D4F7B891}"/>
              </a:ext>
            </a:extLst>
          </p:cNvPr>
          <p:cNvSpPr/>
          <p:nvPr/>
        </p:nvSpPr>
        <p:spPr>
          <a:xfrm>
            <a:off x="1190576" y="6121684"/>
            <a:ext cx="9908771" cy="70381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4BA5BAC1-3BD0-9A6B-A6CB-AA2D2552DF56}"/>
              </a:ext>
            </a:extLst>
          </p:cNvPr>
          <p:cNvSpPr txBox="1">
            <a:spLocks/>
          </p:cNvSpPr>
          <p:nvPr/>
        </p:nvSpPr>
        <p:spPr>
          <a:xfrm>
            <a:off x="93412" y="1019695"/>
            <a:ext cx="11665451" cy="578700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endParaRPr lang="en-GB" sz="1800" b="0" i="0" u="none" strike="noStrike" baseline="0" dirty="0">
              <a:solidFill>
                <a:srgbClr val="000000"/>
              </a:solidFill>
              <a:latin typeface="Wingdings 2" panose="05020102010507070707" pitchFamily="18" charset="2"/>
            </a:endParaRPr>
          </a:p>
          <a:p>
            <a:r>
              <a:rPr lang="en-GB" sz="24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What is “Learning”?</a:t>
            </a:r>
          </a:p>
          <a:p>
            <a:pPr marL="546100" indent="-369888" algn="just">
              <a:lnSpc>
                <a:spcPct val="150000"/>
              </a:lnSpc>
            </a:pPr>
            <a:r>
              <a:rPr lang="en-GB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Dictionary definition: “</a:t>
            </a:r>
            <a:r>
              <a:rPr lang="en-GB" b="1" i="0" dirty="0">
                <a:solidFill>
                  <a:srgbClr val="20212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 process or experience of gaining knowledge or skill </a:t>
            </a:r>
            <a:r>
              <a:rPr lang="en-GB" b="1" dirty="0">
                <a:solidFill>
                  <a:srgbClr val="202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through study, experience, or being taught”.</a:t>
            </a:r>
          </a:p>
          <a:p>
            <a:pPr marL="546100" indent="-369888" algn="just">
              <a:lnSpc>
                <a:spcPct val="150000"/>
              </a:lnSpc>
            </a:pPr>
            <a:r>
              <a:rPr lang="en-GB" b="0" i="0" dirty="0">
                <a:solidFill>
                  <a:srgbClr val="20212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An example of learning is a student understanding and remembering what they've been taught, </a:t>
            </a:r>
            <a:r>
              <a:rPr lang="en-GB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learning how to drive, learning how to recognise digits</a:t>
            </a:r>
          </a:p>
          <a:p>
            <a:pPr marL="546100" indent="-369888" algn="just">
              <a:lnSpc>
                <a:spcPct val="150000"/>
              </a:lnSpc>
            </a:pPr>
            <a:r>
              <a:rPr lang="en-GB" b="1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 a Machine “Learn</a:t>
            </a:r>
            <a:r>
              <a:rPr lang="en-GB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”? E.g., learn from data or learn from past experience?</a:t>
            </a:r>
          </a:p>
          <a:p>
            <a:pPr marL="715963" algn="l">
              <a:lnSpc>
                <a:spcPct val="150000"/>
              </a:lnSpc>
            </a:pPr>
            <a:endParaRPr lang="en-GB" b="0" i="0" u="none" strike="noStrike" baseline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87363" indent="0" algn="l">
              <a:lnSpc>
                <a:spcPct val="150000"/>
              </a:lnSpc>
              <a:buNone/>
            </a:pPr>
            <a:endParaRPr lang="en-GB" sz="2200" b="0" i="0" u="none" strike="noStrike" baseline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GB" sz="2400" dirty="0">
              <a:solidFill>
                <a:srgbClr val="666666"/>
              </a:solidFill>
              <a:latin typeface="Arial" panose="020B0604020202020204" pitchFamily="34" charset="0"/>
            </a:endParaRPr>
          </a:p>
          <a:p>
            <a:endParaRPr lang="en-GB" sz="2000" dirty="0">
              <a:solidFill>
                <a:srgbClr val="666666"/>
              </a:solidFill>
              <a:latin typeface="Arial" panose="020B0604020202020204" pitchFamily="34" charset="0"/>
            </a:endParaRPr>
          </a:p>
          <a:p>
            <a:endParaRPr lang="en-GB" sz="2000" b="0" i="0" dirty="0">
              <a:solidFill>
                <a:srgbClr val="666666"/>
              </a:solidFill>
              <a:effectLst/>
              <a:latin typeface="Arial" panose="020B0604020202020204" pitchFamily="34" charset="0"/>
            </a:endParaRPr>
          </a:p>
          <a:p>
            <a:endParaRPr lang="en-GB" sz="2000" dirty="0">
              <a:solidFill>
                <a:srgbClr val="666666"/>
              </a:solidFill>
              <a:latin typeface="Arial" panose="020B0604020202020204" pitchFamily="34" charset="0"/>
            </a:endParaRPr>
          </a:p>
          <a:p>
            <a:endParaRPr lang="en-GB" sz="2000" b="0" i="0" dirty="0">
              <a:solidFill>
                <a:srgbClr val="666666"/>
              </a:solidFill>
              <a:effectLst/>
              <a:latin typeface="Arial" panose="020B0604020202020204" pitchFamily="34" charset="0"/>
            </a:endParaRPr>
          </a:p>
          <a:p>
            <a:endParaRPr lang="en-GB" sz="2000" dirty="0">
              <a:solidFill>
                <a:srgbClr val="666666"/>
              </a:solidFill>
              <a:latin typeface="Arial" panose="020B0604020202020204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BA5BAC1-3BD0-9A6B-A6CB-AA2D2552DF56}"/>
              </a:ext>
            </a:extLst>
          </p:cNvPr>
          <p:cNvSpPr txBox="1">
            <a:spLocks/>
          </p:cNvSpPr>
          <p:nvPr/>
        </p:nvSpPr>
        <p:spPr>
          <a:xfrm>
            <a:off x="93412" y="148857"/>
            <a:ext cx="6323430" cy="57159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4000" b="1" dirty="0">
                <a:solidFill>
                  <a:srgbClr val="000000"/>
                </a:solidFill>
                <a:latin typeface="Calibri" panose="020F0502020204030204" pitchFamily="34" charset="0"/>
              </a:rPr>
              <a:t>What is Machine Learning?  </a:t>
            </a:r>
            <a:endParaRPr lang="en-GB" sz="4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 (Headings)"/>
            </a:endParaRPr>
          </a:p>
        </p:txBody>
      </p:sp>
      <p:pic>
        <p:nvPicPr>
          <p:cNvPr id="7" name="Picture 4" descr="SoECaM logo">
            <a:extLst>
              <a:ext uri="{FF2B5EF4-FFF2-40B4-BE49-F238E27FC236}">
                <a16:creationId xmlns:a16="http://schemas.microsoft.com/office/drawing/2014/main" id="{0FA79A4E-23C1-4760-A71A-331E917CC1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41" t="10172" r="9087" b="9554"/>
          <a:stretch/>
        </p:blipFill>
        <p:spPr bwMode="auto">
          <a:xfrm>
            <a:off x="11099347" y="5852658"/>
            <a:ext cx="999241" cy="95404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47647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1A5D450-EA00-4FFB-9FFB-3397D4F7B891}"/>
              </a:ext>
            </a:extLst>
          </p:cNvPr>
          <p:cNvSpPr/>
          <p:nvPr/>
        </p:nvSpPr>
        <p:spPr>
          <a:xfrm>
            <a:off x="1190576" y="6121684"/>
            <a:ext cx="9908771" cy="70381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4BA5BAC1-3BD0-9A6B-A6CB-AA2D2552DF56}"/>
              </a:ext>
            </a:extLst>
          </p:cNvPr>
          <p:cNvSpPr txBox="1">
            <a:spLocks/>
          </p:cNvSpPr>
          <p:nvPr/>
        </p:nvSpPr>
        <p:spPr>
          <a:xfrm>
            <a:off x="153627" y="615703"/>
            <a:ext cx="10847798" cy="57139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  <a:spcBef>
                <a:spcPts val="0"/>
              </a:spcBef>
            </a:pPr>
            <a:r>
              <a:rPr lang="en-GB" sz="2600" dirty="0">
                <a:effectLst/>
                <a:latin typeface="Calibri (Body)"/>
                <a:ea typeface="Times New Roman" panose="02020603050405020304" pitchFamily="18" charset="0"/>
                <a:cs typeface="Times New Roman" panose="02020603050405020304" pitchFamily="18" charset="0"/>
              </a:rPr>
              <a:t>Training data is also known as training dataset, learning set, and training set</a:t>
            </a:r>
          </a:p>
          <a:p>
            <a:pPr>
              <a:lnSpc>
                <a:spcPct val="200000"/>
              </a:lnSpc>
              <a:spcBef>
                <a:spcPts val="0"/>
              </a:spcBef>
            </a:pPr>
            <a:r>
              <a:rPr lang="en-GB" b="0" i="0" dirty="0">
                <a:effectLst/>
                <a:latin typeface="Calibri (Body)"/>
              </a:rPr>
              <a:t>Training data is the initial data used to train machine learning models.</a:t>
            </a:r>
          </a:p>
          <a:p>
            <a:pPr>
              <a:lnSpc>
                <a:spcPct val="200000"/>
              </a:lnSpc>
              <a:spcBef>
                <a:spcPts val="0"/>
              </a:spcBef>
            </a:pPr>
            <a:r>
              <a:rPr lang="en-GB" dirty="0">
                <a:effectLst/>
                <a:latin typeface="Calibri (Body)"/>
                <a:ea typeface="Times New Roman" panose="02020603050405020304" pitchFamily="18" charset="0"/>
              </a:rPr>
              <a:t>Without high-quality training data, even the most efficient machine learning algorithms will fail to perform.</a:t>
            </a:r>
          </a:p>
          <a:p>
            <a:pPr>
              <a:lnSpc>
                <a:spcPct val="200000"/>
              </a:lnSpc>
              <a:spcBef>
                <a:spcPts val="0"/>
              </a:spcBef>
            </a:pPr>
            <a:r>
              <a:rPr lang="en-GB" dirty="0">
                <a:effectLst/>
                <a:latin typeface="Calibri (Body)"/>
                <a:ea typeface="Times New Roman" panose="02020603050405020304" pitchFamily="18" charset="0"/>
                <a:cs typeface="Times New Roman" panose="02020603050405020304" pitchFamily="18" charset="0"/>
              </a:rPr>
              <a:t>Training data can be classified into two categories: </a:t>
            </a:r>
            <a:r>
              <a:rPr lang="en-GB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(Body)"/>
                <a:ea typeface="Times New Roman" panose="02020603050405020304" pitchFamily="18" charset="0"/>
                <a:cs typeface="Times New Roman" panose="02020603050405020304" pitchFamily="18" charset="0"/>
              </a:rPr>
              <a:t>labeled</a:t>
            </a:r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(Body)"/>
                <a:ea typeface="Times New Roman" panose="02020603050405020304" pitchFamily="18" charset="0"/>
                <a:cs typeface="Times New Roman" panose="02020603050405020304" pitchFamily="18" charset="0"/>
              </a:rPr>
              <a:t> data </a:t>
            </a:r>
            <a:r>
              <a:rPr lang="en-GB" dirty="0">
                <a:effectLst/>
                <a:latin typeface="Calibri (Body)"/>
                <a:ea typeface="Times New Roman" panose="02020603050405020304" pitchFamily="18" charset="0"/>
                <a:cs typeface="Times New Roman" panose="02020603050405020304" pitchFamily="18" charset="0"/>
              </a:rPr>
              <a:t>and </a:t>
            </a:r>
            <a:r>
              <a:rPr lang="en-GB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(Body)"/>
                <a:ea typeface="Times New Roman" panose="02020603050405020304" pitchFamily="18" charset="0"/>
                <a:cs typeface="Times New Roman" panose="02020603050405020304" pitchFamily="18" charset="0"/>
              </a:rPr>
              <a:t>unlabeled</a:t>
            </a:r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(Body)"/>
                <a:ea typeface="Times New Roman" panose="02020603050405020304" pitchFamily="18" charset="0"/>
                <a:cs typeface="Times New Roman" panose="02020603050405020304" pitchFamily="18" charset="0"/>
              </a:rPr>
              <a:t> data</a:t>
            </a:r>
            <a:r>
              <a:rPr lang="en-GB" dirty="0">
                <a:effectLst/>
                <a:latin typeface="Calibri (Body)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GB" dirty="0">
              <a:effectLst/>
              <a:latin typeface="Calibri (Body)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endParaRPr lang="en-GB" dirty="0">
              <a:solidFill>
                <a:srgbClr val="222222"/>
              </a:solidFill>
              <a:effectLst/>
              <a:latin typeface="Calibri (Body)"/>
              <a:ea typeface="Times New Roman" panose="02020603050405020304" pitchFamily="18" charset="0"/>
            </a:endParaRP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endParaRPr lang="en-GB" dirty="0">
              <a:effectLst/>
              <a:latin typeface="Calibri (Body)"/>
              <a:ea typeface="Times New Roman" panose="02020603050405020304" pitchFamily="18" charset="0"/>
            </a:endParaRP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endParaRPr lang="en-GB" b="0" i="0" dirty="0">
              <a:solidFill>
                <a:srgbClr val="2B3E51"/>
              </a:solidFill>
              <a:effectLst/>
              <a:latin typeface="Calibri (Body)"/>
            </a:endParaRPr>
          </a:p>
          <a:p>
            <a:pPr>
              <a:lnSpc>
                <a:spcPct val="200000"/>
              </a:lnSpc>
              <a:spcBef>
                <a:spcPts val="0"/>
              </a:spcBef>
            </a:pPr>
            <a:endParaRPr lang="en-GB" dirty="0">
              <a:solidFill>
                <a:srgbClr val="293138"/>
              </a:solidFill>
              <a:effectLst/>
              <a:latin typeface="Calibri (Body)"/>
              <a:ea typeface="Calibri" panose="020F0502020204030204" pitchFamily="34" charset="0"/>
            </a:endParaRPr>
          </a:p>
          <a:p>
            <a:pPr>
              <a:lnSpc>
                <a:spcPct val="200000"/>
              </a:lnSpc>
              <a:spcBef>
                <a:spcPts val="0"/>
              </a:spcBef>
            </a:pPr>
            <a:endParaRPr lang="en-GB" dirty="0">
              <a:solidFill>
                <a:srgbClr val="293138"/>
              </a:solidFill>
              <a:effectLst/>
              <a:latin typeface="Calibri (Body)"/>
              <a:ea typeface="Calibri" panose="020F0502020204030204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BA5BAC1-3BD0-9A6B-A6CB-AA2D2552DF56}"/>
              </a:ext>
            </a:extLst>
          </p:cNvPr>
          <p:cNvSpPr txBox="1">
            <a:spLocks/>
          </p:cNvSpPr>
          <p:nvPr/>
        </p:nvSpPr>
        <p:spPr>
          <a:xfrm>
            <a:off x="153627" y="44106"/>
            <a:ext cx="8295589" cy="57159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3000" b="1" dirty="0">
                <a:solidFill>
                  <a:srgbClr val="29313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Calibri" panose="020F0502020204030204" pitchFamily="34" charset="0"/>
              </a:rPr>
              <a:t>1- Choose and Prepare a Training Data Set</a:t>
            </a:r>
          </a:p>
        </p:txBody>
      </p:sp>
      <p:pic>
        <p:nvPicPr>
          <p:cNvPr id="7" name="Picture 4" descr="SoECaM logo">
            <a:extLst>
              <a:ext uri="{FF2B5EF4-FFF2-40B4-BE49-F238E27FC236}">
                <a16:creationId xmlns:a16="http://schemas.microsoft.com/office/drawing/2014/main" id="{0FA79A4E-23C1-4760-A71A-331E917CC1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41" t="10172" r="9087" b="9554"/>
          <a:stretch/>
        </p:blipFill>
        <p:spPr bwMode="auto">
          <a:xfrm>
            <a:off x="11099347" y="5852658"/>
            <a:ext cx="999241" cy="95404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96149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1A5D450-EA00-4FFB-9FFB-3397D4F7B891}"/>
              </a:ext>
            </a:extLst>
          </p:cNvPr>
          <p:cNvSpPr/>
          <p:nvPr/>
        </p:nvSpPr>
        <p:spPr>
          <a:xfrm>
            <a:off x="1190576" y="6121684"/>
            <a:ext cx="9908771" cy="70381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4BA5BAC1-3BD0-9A6B-A6CB-AA2D2552DF56}"/>
              </a:ext>
            </a:extLst>
          </p:cNvPr>
          <p:cNvSpPr txBox="1">
            <a:spLocks/>
          </p:cNvSpPr>
          <p:nvPr/>
        </p:nvSpPr>
        <p:spPr>
          <a:xfrm>
            <a:off x="93412" y="799184"/>
            <a:ext cx="11614884" cy="58312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GB" sz="2200" b="1" i="0" dirty="0">
                <a:solidFill>
                  <a:srgbClr val="222222"/>
                </a:solidFill>
                <a:effectLst/>
              </a:rPr>
              <a:t>Labelled data</a:t>
            </a:r>
          </a:p>
          <a:p>
            <a:pPr marL="715963" indent="-357188" algn="l">
              <a:lnSpc>
                <a:spcPct val="150000"/>
              </a:lnSpc>
            </a:pPr>
            <a:r>
              <a:rPr lang="en-GB" sz="2200" b="0" i="0" dirty="0">
                <a:solidFill>
                  <a:srgbClr val="222222"/>
                </a:solidFill>
                <a:effectLst/>
              </a:rPr>
              <a:t> </a:t>
            </a:r>
            <a:r>
              <a:rPr lang="en-GB" sz="2200" dirty="0">
                <a:solidFill>
                  <a:srgbClr val="222222"/>
                </a:solidFill>
              </a:rPr>
              <a:t>It </a:t>
            </a:r>
            <a:r>
              <a:rPr lang="en-GB" sz="2200" b="0" i="0" dirty="0">
                <a:effectLst/>
              </a:rPr>
              <a:t>is a group of data samples tagged with one or more meaningful labels. Labels used to identify specific characteristics, properties, classifications, or contained objects. </a:t>
            </a:r>
          </a:p>
          <a:p>
            <a:pPr marL="715963" indent="-357188" algn="l">
              <a:lnSpc>
                <a:spcPct val="150000"/>
              </a:lnSpc>
            </a:pPr>
            <a:r>
              <a:rPr lang="en-GB" sz="2200" dirty="0"/>
              <a:t> Labelled training data is used in  supervised learning.</a:t>
            </a:r>
          </a:p>
          <a:p>
            <a:pPr marL="715963" indent="-357188" algn="l">
              <a:lnSpc>
                <a:spcPct val="150000"/>
              </a:lnSpc>
            </a:pPr>
            <a:r>
              <a:rPr lang="en-GB" sz="2200" dirty="0"/>
              <a:t> Data labelling is a time-consuming process as humans need to tag or label the data points.</a:t>
            </a:r>
          </a:p>
          <a:p>
            <a:pPr algn="l">
              <a:lnSpc>
                <a:spcPct val="150000"/>
              </a:lnSpc>
            </a:pPr>
            <a:r>
              <a:rPr lang="en-GB" sz="2200" b="1" i="0" dirty="0">
                <a:solidFill>
                  <a:srgbClr val="222222"/>
                </a:solidFill>
                <a:effectLst/>
              </a:rPr>
              <a:t>Unlabelled data</a:t>
            </a:r>
          </a:p>
          <a:p>
            <a:pPr marL="715963" indent="-358775" algn="l" defTabSz="715963">
              <a:lnSpc>
                <a:spcPct val="150000"/>
              </a:lnSpc>
            </a:pPr>
            <a:r>
              <a:rPr lang="en-GB" sz="2200" dirty="0">
                <a:solidFill>
                  <a:srgbClr val="222222"/>
                </a:solidFill>
                <a:latin typeface="Calibri "/>
              </a:rPr>
              <a:t>It is </a:t>
            </a:r>
            <a:r>
              <a:rPr lang="en-GB" sz="2200" dirty="0">
                <a:latin typeface="Calibri "/>
              </a:rPr>
              <a:t>raw data or data that's not tagged with any labels for identifying classifications, characteristics, or properties</a:t>
            </a:r>
          </a:p>
          <a:p>
            <a:pPr marL="715963" indent="-358775" algn="l" defTabSz="715963">
              <a:lnSpc>
                <a:spcPct val="150000"/>
              </a:lnSpc>
            </a:pPr>
            <a:r>
              <a:rPr lang="en-GB" sz="2200" dirty="0">
                <a:latin typeface="Calibri "/>
              </a:rPr>
              <a:t>Unlabelled data used in unsupervised machine learning</a:t>
            </a:r>
          </a:p>
          <a:p>
            <a:pPr marL="0" indent="0">
              <a:lnSpc>
                <a:spcPct val="150000"/>
              </a:lnSpc>
              <a:buNone/>
            </a:pPr>
            <a:br>
              <a:rPr lang="en-GB" sz="1050" dirty="0"/>
            </a:br>
            <a:endParaRPr lang="en-GB" sz="1400" b="0" i="0" dirty="0">
              <a:solidFill>
                <a:srgbClr val="222222"/>
              </a:solidFill>
              <a:effectLst/>
              <a:latin typeface="Barlow" panose="00000500000000000000" pitchFamily="2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BA5BAC1-3BD0-9A6B-A6CB-AA2D2552DF56}"/>
              </a:ext>
            </a:extLst>
          </p:cNvPr>
          <p:cNvSpPr txBox="1">
            <a:spLocks/>
          </p:cNvSpPr>
          <p:nvPr/>
        </p:nvSpPr>
        <p:spPr>
          <a:xfrm>
            <a:off x="277681" y="227587"/>
            <a:ext cx="6311962" cy="57159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en-GB" sz="3000" b="1" i="0" dirty="0">
                <a:solidFill>
                  <a:srgbClr val="22222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rlow" panose="00000500000000000000" pitchFamily="2" charset="0"/>
              </a:rPr>
              <a:t>Labelled data VS Unlabelled data?</a:t>
            </a:r>
          </a:p>
        </p:txBody>
      </p:sp>
      <p:pic>
        <p:nvPicPr>
          <p:cNvPr id="7" name="Picture 4" descr="SoECaM logo">
            <a:extLst>
              <a:ext uri="{FF2B5EF4-FFF2-40B4-BE49-F238E27FC236}">
                <a16:creationId xmlns:a16="http://schemas.microsoft.com/office/drawing/2014/main" id="{0FA79A4E-23C1-4760-A71A-331E917CC1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41" t="10172" r="9087" b="9554"/>
          <a:stretch/>
        </p:blipFill>
        <p:spPr bwMode="auto">
          <a:xfrm>
            <a:off x="11099347" y="5852658"/>
            <a:ext cx="999241" cy="95404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5743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1A5D450-EA00-4FFB-9FFB-3397D4F7B891}"/>
              </a:ext>
            </a:extLst>
          </p:cNvPr>
          <p:cNvSpPr/>
          <p:nvPr/>
        </p:nvSpPr>
        <p:spPr>
          <a:xfrm>
            <a:off x="1190576" y="6121684"/>
            <a:ext cx="9908771" cy="70381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4BA5BAC1-3BD0-9A6B-A6CB-AA2D2552DF56}"/>
              </a:ext>
            </a:extLst>
          </p:cNvPr>
          <p:cNvSpPr txBox="1">
            <a:spLocks/>
          </p:cNvSpPr>
          <p:nvPr/>
        </p:nvSpPr>
        <p:spPr>
          <a:xfrm>
            <a:off x="55703" y="958210"/>
            <a:ext cx="10945721" cy="57139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GB" dirty="0">
                <a:effectLst/>
                <a:latin typeface="Calibri (Body)"/>
                <a:ea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GB" dirty="0">
                <a:latin typeface="Calibri (Body)"/>
                <a:ea typeface="Times New Roman" panose="02020603050405020304" pitchFamily="18" charset="0"/>
                <a:cs typeface="Times New Roman" panose="02020603050405020304" pitchFamily="18" charset="0"/>
              </a:rPr>
              <a:t>selection process of </a:t>
            </a:r>
            <a:r>
              <a:rPr lang="en-GB" spc="25" dirty="0">
                <a:solidFill>
                  <a:srgbClr val="293138"/>
                </a:solidFill>
                <a:effectLst/>
                <a:latin typeface="Calibri (Body)"/>
                <a:ea typeface="Calibri" panose="020F0502020204030204" pitchFamily="34" charset="0"/>
              </a:rPr>
              <a:t>machine learning algorithm depend on a few aspects</a:t>
            </a:r>
          </a:p>
          <a:p>
            <a:pPr marL="993775" lvl="0" indent="-457200">
              <a:lnSpc>
                <a:spcPct val="150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536575" algn="l"/>
              </a:tabLst>
            </a:pPr>
            <a:r>
              <a:rPr lang="en-GB" sz="2600" dirty="0">
                <a:solidFill>
                  <a:srgbClr val="293138"/>
                </a:solidFill>
                <a:effectLst/>
                <a:latin typeface="Calibri (Body)"/>
                <a:ea typeface="Calibri" panose="020F0502020204030204" pitchFamily="34" charset="0"/>
                <a:cs typeface="Arial" panose="020B0604020202020204" pitchFamily="34" charset="0"/>
              </a:rPr>
              <a:t>Whether the use case is prediction or clustering </a:t>
            </a:r>
          </a:p>
          <a:p>
            <a:pPr marL="993775" lvl="0" indent="-457200">
              <a:lnSpc>
                <a:spcPct val="150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536575" algn="l"/>
              </a:tabLst>
            </a:pPr>
            <a:r>
              <a:rPr lang="en-GB" sz="2600" dirty="0">
                <a:solidFill>
                  <a:srgbClr val="293138"/>
                </a:solidFill>
                <a:effectLst/>
                <a:latin typeface="Calibri (Body)"/>
                <a:ea typeface="Calibri" panose="020F0502020204030204" pitchFamily="34" charset="0"/>
                <a:cs typeface="Arial" panose="020B0604020202020204" pitchFamily="34" charset="0"/>
              </a:rPr>
              <a:t>How much data is in the training set</a:t>
            </a:r>
          </a:p>
          <a:p>
            <a:pPr marL="993775" lvl="0" indent="-457200">
              <a:lnSpc>
                <a:spcPct val="150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536575" algn="l"/>
              </a:tabLst>
            </a:pPr>
            <a:r>
              <a:rPr lang="en-GB" sz="2600" dirty="0">
                <a:solidFill>
                  <a:srgbClr val="293138"/>
                </a:solidFill>
                <a:effectLst/>
                <a:latin typeface="Calibri (Body)"/>
                <a:ea typeface="Calibri" panose="020F0502020204030204" pitchFamily="34" charset="0"/>
                <a:cs typeface="Arial" panose="020B0604020202020204" pitchFamily="34" charset="0"/>
              </a:rPr>
              <a:t>The nature of the problem the model seeks to solve</a:t>
            </a:r>
          </a:p>
          <a:p>
            <a:pPr marL="715963" lvl="0" indent="-179388">
              <a:lnSpc>
                <a:spcPct val="150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536575" algn="l"/>
              </a:tabLst>
            </a:pPr>
            <a:endParaRPr lang="en-GB" dirty="0">
              <a:solidFill>
                <a:srgbClr val="293138"/>
              </a:solidFill>
              <a:effectLst/>
              <a:latin typeface="Calibri (Body)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endParaRPr lang="en-GB" dirty="0">
              <a:solidFill>
                <a:srgbClr val="222222"/>
              </a:solidFill>
              <a:effectLst/>
              <a:latin typeface="Calibri (Body)"/>
              <a:ea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endParaRPr lang="en-GB" dirty="0">
              <a:effectLst/>
              <a:latin typeface="Calibri (Body)"/>
              <a:ea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endParaRPr lang="en-GB" b="0" i="0" dirty="0">
              <a:solidFill>
                <a:srgbClr val="2B3E51"/>
              </a:solidFill>
              <a:effectLst/>
              <a:latin typeface="Calibri (Body)"/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endParaRPr lang="en-GB" dirty="0">
              <a:solidFill>
                <a:srgbClr val="293138"/>
              </a:solidFill>
              <a:effectLst/>
              <a:latin typeface="Calibri (Body)"/>
              <a:ea typeface="Calibri" panose="020F0502020204030204" pitchFamily="34" charset="0"/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endParaRPr lang="en-GB" dirty="0">
              <a:solidFill>
                <a:srgbClr val="293138"/>
              </a:solidFill>
              <a:effectLst/>
              <a:latin typeface="Calibri (Body)"/>
              <a:ea typeface="Calibri" panose="020F0502020204030204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BA5BAC1-3BD0-9A6B-A6CB-AA2D2552DF56}"/>
              </a:ext>
            </a:extLst>
          </p:cNvPr>
          <p:cNvSpPr txBox="1">
            <a:spLocks/>
          </p:cNvSpPr>
          <p:nvPr/>
        </p:nvSpPr>
        <p:spPr>
          <a:xfrm>
            <a:off x="377071" y="386613"/>
            <a:ext cx="4423529" cy="57159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3000" b="1" dirty="0">
                <a:solidFill>
                  <a:srgbClr val="29313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ea typeface="Calibri" panose="020F0502020204030204" pitchFamily="34" charset="0"/>
              </a:rPr>
              <a:t>2- Algorithm Selection </a:t>
            </a:r>
            <a:endParaRPr lang="en-GB" sz="3000" b="1" dirty="0">
              <a:solidFill>
                <a:srgbClr val="29313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Calibri" panose="020F0502020204030204" pitchFamily="34" charset="0"/>
            </a:endParaRPr>
          </a:p>
        </p:txBody>
      </p:sp>
      <p:pic>
        <p:nvPicPr>
          <p:cNvPr id="7" name="Picture 4" descr="SoECaM logo">
            <a:extLst>
              <a:ext uri="{FF2B5EF4-FFF2-40B4-BE49-F238E27FC236}">
                <a16:creationId xmlns:a16="http://schemas.microsoft.com/office/drawing/2014/main" id="{0FA79A4E-23C1-4760-A71A-331E917CC1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41" t="10172" r="9087" b="9554"/>
          <a:stretch/>
        </p:blipFill>
        <p:spPr bwMode="auto">
          <a:xfrm>
            <a:off x="11099347" y="5852658"/>
            <a:ext cx="999241" cy="95404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40525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1A5D450-EA00-4FFB-9FFB-3397D4F7B891}"/>
              </a:ext>
            </a:extLst>
          </p:cNvPr>
          <p:cNvSpPr/>
          <p:nvPr/>
        </p:nvSpPr>
        <p:spPr>
          <a:xfrm>
            <a:off x="1190576" y="6121684"/>
            <a:ext cx="9908771" cy="70381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4BA5BAC1-3BD0-9A6B-A6CB-AA2D2552DF56}"/>
              </a:ext>
            </a:extLst>
          </p:cNvPr>
          <p:cNvSpPr txBox="1">
            <a:spLocks/>
          </p:cNvSpPr>
          <p:nvPr/>
        </p:nvSpPr>
        <p:spPr>
          <a:xfrm>
            <a:off x="55703" y="958210"/>
            <a:ext cx="10355623" cy="57139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93775" indent="-457200" algn="just">
              <a:lnSpc>
                <a:spcPct val="150000"/>
              </a:lnSpc>
              <a:spcBef>
                <a:spcPts val="1500"/>
              </a:spcBef>
              <a:spcAft>
                <a:spcPts val="1500"/>
              </a:spcAft>
            </a:pPr>
            <a:r>
              <a:rPr lang="en-GB" spc="25" dirty="0">
                <a:solidFill>
                  <a:srgbClr val="293138"/>
                </a:solidFill>
                <a:effectLst/>
                <a:latin typeface="Calibri "/>
                <a:ea typeface="Times New Roman" panose="02020603050405020304" pitchFamily="18" charset="0"/>
              </a:rPr>
              <a:t>Setting model variables and parameters to more accurately predict the appropriate results.</a:t>
            </a:r>
          </a:p>
          <a:p>
            <a:pPr marL="993775" indent="-457200" algn="just">
              <a:lnSpc>
                <a:spcPct val="150000"/>
              </a:lnSpc>
              <a:spcBef>
                <a:spcPts val="1500"/>
              </a:spcBef>
              <a:spcAft>
                <a:spcPts val="1500"/>
              </a:spcAft>
            </a:pPr>
            <a:r>
              <a:rPr lang="en-GB" spc="25" dirty="0">
                <a:solidFill>
                  <a:srgbClr val="293138"/>
                </a:solidFill>
                <a:latin typeface="Calibri "/>
                <a:ea typeface="Times New Roman" panose="02020603050405020304" pitchFamily="18" charset="0"/>
              </a:rPr>
              <a:t>Using </a:t>
            </a:r>
            <a:r>
              <a:rPr lang="en-GB" spc="25" dirty="0">
                <a:solidFill>
                  <a:srgbClr val="293138"/>
                </a:solidFill>
                <a:effectLst/>
                <a:latin typeface="Calibri "/>
                <a:ea typeface="Times New Roman" panose="02020603050405020304" pitchFamily="18" charset="0"/>
              </a:rPr>
              <a:t>a variety of optimization methods depending upon the chosen model. </a:t>
            </a:r>
            <a:endParaRPr lang="en-GB" b="0" i="0" dirty="0">
              <a:solidFill>
                <a:srgbClr val="2B3E51"/>
              </a:solidFill>
              <a:effectLst/>
              <a:latin typeface="Calibri "/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endParaRPr lang="en-GB" sz="2200" dirty="0">
              <a:solidFill>
                <a:srgbClr val="293138"/>
              </a:solidFill>
              <a:effectLst/>
              <a:latin typeface="Calibri "/>
              <a:ea typeface="Calibri" panose="020F0502020204030204" pitchFamily="34" charset="0"/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endParaRPr lang="en-GB" sz="2200" dirty="0">
              <a:solidFill>
                <a:srgbClr val="293138"/>
              </a:solidFill>
              <a:effectLst/>
              <a:latin typeface="Calibri "/>
              <a:ea typeface="Calibri" panose="020F0502020204030204" pitchFamily="34" charset="0"/>
            </a:endParaRPr>
          </a:p>
        </p:txBody>
      </p:sp>
      <p:pic>
        <p:nvPicPr>
          <p:cNvPr id="7" name="Picture 4" descr="SoECaM logo">
            <a:extLst>
              <a:ext uri="{FF2B5EF4-FFF2-40B4-BE49-F238E27FC236}">
                <a16:creationId xmlns:a16="http://schemas.microsoft.com/office/drawing/2014/main" id="{0FA79A4E-23C1-4760-A71A-331E917CC1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41" t="10172" r="9087" b="9554"/>
          <a:stretch/>
        </p:blipFill>
        <p:spPr bwMode="auto">
          <a:xfrm>
            <a:off x="11099347" y="5852658"/>
            <a:ext cx="999241" cy="95404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585B245-5EE7-988A-CD66-44FA13F9B5D7}"/>
              </a:ext>
            </a:extLst>
          </p:cNvPr>
          <p:cNvSpPr txBox="1">
            <a:spLocks/>
          </p:cNvSpPr>
          <p:nvPr/>
        </p:nvSpPr>
        <p:spPr>
          <a:xfrm>
            <a:off x="553534" y="386613"/>
            <a:ext cx="7782955" cy="57159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3000" b="1" dirty="0">
                <a:solidFill>
                  <a:srgbClr val="29313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</a:rPr>
              <a:t>3- Train the Algorithm to Build the Model </a:t>
            </a:r>
          </a:p>
        </p:txBody>
      </p:sp>
    </p:spTree>
    <p:extLst>
      <p:ext uri="{BB962C8B-B14F-4D97-AF65-F5344CB8AC3E}">
        <p14:creationId xmlns:p14="http://schemas.microsoft.com/office/powerpoint/2010/main" val="19320678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1A5D450-EA00-4FFB-9FFB-3397D4F7B891}"/>
              </a:ext>
            </a:extLst>
          </p:cNvPr>
          <p:cNvSpPr/>
          <p:nvPr/>
        </p:nvSpPr>
        <p:spPr>
          <a:xfrm>
            <a:off x="1190576" y="6121684"/>
            <a:ext cx="9908771" cy="70381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4BA5BAC1-3BD0-9A6B-A6CB-AA2D2552DF56}"/>
              </a:ext>
            </a:extLst>
          </p:cNvPr>
          <p:cNvSpPr txBox="1">
            <a:spLocks/>
          </p:cNvSpPr>
          <p:nvPr/>
        </p:nvSpPr>
        <p:spPr>
          <a:xfrm>
            <a:off x="0" y="572012"/>
            <a:ext cx="10692507" cy="57139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spcBef>
                <a:spcPts val="1500"/>
              </a:spcBef>
              <a:spcAft>
                <a:spcPts val="1500"/>
              </a:spcAft>
            </a:pPr>
            <a:r>
              <a:rPr lang="en-GB" spc="25" dirty="0">
                <a:effectLst/>
                <a:latin typeface="Calibri (Body)"/>
                <a:ea typeface="Times New Roman" panose="02020603050405020304" pitchFamily="18" charset="0"/>
              </a:rPr>
              <a:t>Feed new data to the model as a means of improving its effectiveness             and accuracy over time.</a:t>
            </a:r>
          </a:p>
          <a:p>
            <a:pPr algn="just">
              <a:spcBef>
                <a:spcPts val="1500"/>
              </a:spcBef>
              <a:spcAft>
                <a:spcPts val="1500"/>
              </a:spcAft>
            </a:pPr>
            <a:r>
              <a:rPr lang="en-GB" i="0" dirty="0">
                <a:effectLst/>
                <a:latin typeface="Calibri (Body)"/>
              </a:rPr>
              <a:t>Feature Engineering which  </a:t>
            </a:r>
            <a:r>
              <a:rPr lang="en-GB" spc="-5" dirty="0">
                <a:effectLst/>
                <a:latin typeface="Calibri (Body)"/>
                <a:ea typeface="Times New Roman" panose="02020603050405020304" pitchFamily="18" charset="0"/>
              </a:rPr>
              <a:t>create new features from the existing ones.</a:t>
            </a:r>
            <a:endParaRPr lang="en-GB" i="0" dirty="0">
              <a:effectLst/>
              <a:latin typeface="Calibri (Body)"/>
            </a:endParaRPr>
          </a:p>
          <a:p>
            <a:pPr algn="just">
              <a:spcBef>
                <a:spcPts val="1500"/>
              </a:spcBef>
              <a:spcAft>
                <a:spcPts val="1500"/>
              </a:spcAft>
            </a:pPr>
            <a:r>
              <a:rPr lang="en-GB" dirty="0">
                <a:effectLst/>
                <a:latin typeface="Calibri (Body)"/>
                <a:ea typeface="Calibri" panose="020F0502020204030204" pitchFamily="34" charset="0"/>
                <a:cs typeface="Arial" panose="020B0604020202020204" pitchFamily="34" charset="0"/>
              </a:rPr>
              <a:t>Feature Selection that </a:t>
            </a:r>
            <a:r>
              <a:rPr lang="en-GB" spc="-5" dirty="0">
                <a:effectLst/>
                <a:latin typeface="Calibri (Body)"/>
                <a:ea typeface="Calibri" panose="020F0502020204030204" pitchFamily="34" charset="0"/>
                <a:cs typeface="Arial" panose="020B0604020202020204" pitchFamily="34" charset="0"/>
              </a:rPr>
              <a:t>helps to identify the most useful features in the dataset.</a:t>
            </a:r>
            <a:endParaRPr lang="en-GB" spc="25" dirty="0">
              <a:latin typeface="Calibri (Body)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just">
              <a:spcBef>
                <a:spcPts val="1500"/>
              </a:spcBef>
              <a:spcAft>
                <a:spcPts val="1500"/>
              </a:spcAft>
            </a:pPr>
            <a:r>
              <a:rPr lang="en-GB" dirty="0">
                <a:effectLst/>
                <a:latin typeface="Calibri (Body)"/>
                <a:ea typeface="Calibri" panose="020F0502020204030204" pitchFamily="34" charset="0"/>
                <a:cs typeface="Arial" panose="020B0604020202020204" pitchFamily="34" charset="0"/>
              </a:rPr>
              <a:t>Try Multiple Algorithms to</a:t>
            </a:r>
            <a:r>
              <a:rPr lang="en-GB" spc="-5" dirty="0">
                <a:effectLst/>
                <a:latin typeface="Calibri (Body)"/>
                <a:ea typeface="Calibri" panose="020F0502020204030204" pitchFamily="34" charset="0"/>
                <a:cs typeface="Arial" panose="020B0604020202020204" pitchFamily="34" charset="0"/>
              </a:rPr>
              <a:t> identify which ones work best for data and then use that information to improve the accuracy of models.</a:t>
            </a:r>
            <a:endParaRPr lang="en-GB" spc="25" dirty="0">
              <a:effectLst/>
              <a:latin typeface="Calibri (Body)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just">
              <a:spcBef>
                <a:spcPts val="1500"/>
              </a:spcBef>
              <a:spcAft>
                <a:spcPts val="1500"/>
              </a:spcAft>
            </a:pPr>
            <a:r>
              <a:rPr lang="en-GB" i="0" dirty="0">
                <a:effectLst/>
                <a:latin typeface="Calibri (Body)"/>
              </a:rPr>
              <a:t>Adjusting Hyperparameters such as</a:t>
            </a:r>
            <a:r>
              <a:rPr lang="en-GB" spc="-5" dirty="0">
                <a:effectLst/>
                <a:latin typeface="Calibri (Body)"/>
                <a:ea typeface="Calibri" panose="020F0502020204030204" pitchFamily="34" charset="0"/>
                <a:cs typeface="Arial" panose="020B0604020202020204" pitchFamily="34" charset="0"/>
              </a:rPr>
              <a:t> number of layers in a deep neural network).</a:t>
            </a:r>
            <a:endParaRPr lang="en-GB" i="0" dirty="0">
              <a:effectLst/>
              <a:latin typeface="Calibri (Body)"/>
            </a:endParaRPr>
          </a:p>
          <a:p>
            <a:pPr algn="just">
              <a:spcBef>
                <a:spcPts val="1500"/>
              </a:spcBef>
              <a:spcAft>
                <a:spcPts val="1500"/>
              </a:spcAft>
            </a:pPr>
            <a:r>
              <a:rPr lang="en-GB" dirty="0">
                <a:effectLst/>
                <a:latin typeface="Calibri (Body)"/>
                <a:ea typeface="Calibri" panose="020F0502020204030204" pitchFamily="34" charset="0"/>
                <a:cs typeface="Arial" panose="020B0604020202020204" pitchFamily="34" charset="0"/>
              </a:rPr>
              <a:t>If the prediction and results don’t match, re-train the algorithm multiple times until getting the desired outcome</a:t>
            </a:r>
            <a:endParaRPr lang="en-GB" spc="25" dirty="0">
              <a:effectLst/>
              <a:latin typeface="Calibri (Body)"/>
              <a:ea typeface="Times New Roman" panose="02020603050405020304" pitchFamily="18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BA5BAC1-3BD0-9A6B-A6CB-AA2D2552DF56}"/>
              </a:ext>
            </a:extLst>
          </p:cNvPr>
          <p:cNvSpPr txBox="1">
            <a:spLocks/>
          </p:cNvSpPr>
          <p:nvPr/>
        </p:nvSpPr>
        <p:spPr>
          <a:xfrm>
            <a:off x="168524" y="0"/>
            <a:ext cx="7285999" cy="57159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3000" b="1" dirty="0">
                <a:solidFill>
                  <a:srgbClr val="29313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</a:rPr>
              <a:t>4- </a:t>
            </a:r>
            <a:r>
              <a:rPr lang="en-GB" sz="3000" b="1" dirty="0">
                <a:solidFill>
                  <a:srgbClr val="293138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Use and Improve the Model</a:t>
            </a:r>
            <a:endParaRPr lang="en-GB" sz="30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GB" sz="3000" b="1" dirty="0">
              <a:solidFill>
                <a:srgbClr val="29313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anose="020B0502040204020203" pitchFamily="34" charset="0"/>
            </a:endParaRPr>
          </a:p>
        </p:txBody>
      </p:sp>
      <p:pic>
        <p:nvPicPr>
          <p:cNvPr id="7" name="Picture 4" descr="SoECaM logo">
            <a:extLst>
              <a:ext uri="{FF2B5EF4-FFF2-40B4-BE49-F238E27FC236}">
                <a16:creationId xmlns:a16="http://schemas.microsoft.com/office/drawing/2014/main" id="{0FA79A4E-23C1-4760-A71A-331E917CC1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41" t="10172" r="9087" b="9554"/>
          <a:stretch/>
        </p:blipFill>
        <p:spPr bwMode="auto">
          <a:xfrm>
            <a:off x="11099347" y="5852658"/>
            <a:ext cx="999241" cy="95404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38518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1A5D450-EA00-4FFB-9FFB-3397D4F7B891}"/>
              </a:ext>
            </a:extLst>
          </p:cNvPr>
          <p:cNvSpPr/>
          <p:nvPr/>
        </p:nvSpPr>
        <p:spPr>
          <a:xfrm>
            <a:off x="1190576" y="6121684"/>
            <a:ext cx="9908771" cy="70381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BA5BAC1-3BD0-9A6B-A6CB-AA2D2552DF56}"/>
              </a:ext>
            </a:extLst>
          </p:cNvPr>
          <p:cNvSpPr txBox="1">
            <a:spLocks/>
          </p:cNvSpPr>
          <p:nvPr/>
        </p:nvSpPr>
        <p:spPr>
          <a:xfrm>
            <a:off x="188536" y="211730"/>
            <a:ext cx="2107404" cy="57159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Conclusion</a:t>
            </a:r>
            <a:endParaRPr lang="en-GB" sz="3000" b="1" i="0" u="none" strike="noStrike" baseline="0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</a:endParaRPr>
          </a:p>
        </p:txBody>
      </p:sp>
      <p:pic>
        <p:nvPicPr>
          <p:cNvPr id="7" name="Picture 4" descr="SoECaM logo">
            <a:extLst>
              <a:ext uri="{FF2B5EF4-FFF2-40B4-BE49-F238E27FC236}">
                <a16:creationId xmlns:a16="http://schemas.microsoft.com/office/drawing/2014/main" id="{0FA79A4E-23C1-4760-A71A-331E917CC1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41" t="10172" r="9087" b="9554"/>
          <a:stretch/>
        </p:blipFill>
        <p:spPr bwMode="auto">
          <a:xfrm>
            <a:off x="11099347" y="5852658"/>
            <a:ext cx="999241" cy="95404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3291045-AA94-3E73-0EEE-DDA578F6F8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3" t="-1" r="4496" b="1228"/>
          <a:stretch/>
        </p:blipFill>
        <p:spPr bwMode="auto">
          <a:xfrm>
            <a:off x="895546" y="925102"/>
            <a:ext cx="8993171" cy="5721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81266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1A5D450-EA00-4FFB-9FFB-3397D4F7B891}"/>
              </a:ext>
            </a:extLst>
          </p:cNvPr>
          <p:cNvSpPr/>
          <p:nvPr/>
        </p:nvSpPr>
        <p:spPr>
          <a:xfrm>
            <a:off x="1230284" y="6096000"/>
            <a:ext cx="9908771" cy="70381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Picture 4" descr="SoECaM logo">
            <a:extLst>
              <a:ext uri="{FF2B5EF4-FFF2-40B4-BE49-F238E27FC236}">
                <a16:creationId xmlns:a16="http://schemas.microsoft.com/office/drawing/2014/main" id="{679F408F-48D0-A70D-0DBD-87C752EA6B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41" t="10172" r="9087" b="9554"/>
          <a:stretch/>
        </p:blipFill>
        <p:spPr bwMode="auto">
          <a:xfrm>
            <a:off x="11139055" y="5845770"/>
            <a:ext cx="999241" cy="95404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21C3A6A-447D-1924-5178-60D3DF8286B7}"/>
              </a:ext>
            </a:extLst>
          </p:cNvPr>
          <p:cNvSpPr txBox="1">
            <a:spLocks/>
          </p:cNvSpPr>
          <p:nvPr/>
        </p:nvSpPr>
        <p:spPr>
          <a:xfrm>
            <a:off x="183095" y="518474"/>
            <a:ext cx="10778622" cy="602863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GB" sz="2400" b="1" i="0" u="none" strike="noStrike" baseline="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Reading List </a:t>
            </a:r>
          </a:p>
          <a:p>
            <a:pPr>
              <a:lnSpc>
                <a:spcPct val="150000"/>
              </a:lnSpc>
            </a:pPr>
            <a:r>
              <a:rPr lang="en-GB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Christopher M. Bishop: Pattern Recognition and Machine </a:t>
            </a:r>
            <a:r>
              <a:rPr lang="en-GB" b="0" i="0" u="none" strike="noStrike" baseline="0" dirty="0" err="1">
                <a:solidFill>
                  <a:srgbClr val="000000"/>
                </a:solidFill>
                <a:latin typeface="Calibri" panose="020F0502020204030204" pitchFamily="34" charset="0"/>
              </a:rPr>
              <a:t>Learning,Springer</a:t>
            </a:r>
            <a:r>
              <a:rPr lang="en-GB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, 2006.</a:t>
            </a:r>
          </a:p>
          <a:p>
            <a:pPr>
              <a:lnSpc>
                <a:spcPct val="150000"/>
              </a:lnSpc>
            </a:pPr>
            <a:r>
              <a:rPr lang="en-GB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Kevin Murphy, Machine Learning: A Probabilistic Perspective, MIT Press, 2012.  (e-book available via Primo)</a:t>
            </a:r>
          </a:p>
          <a:p>
            <a:pPr>
              <a:lnSpc>
                <a:spcPct val="150000"/>
              </a:lnSpc>
            </a:pPr>
            <a:r>
              <a:rPr lang="en-GB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Richard S. Sutton, and Andrew G. </a:t>
            </a:r>
            <a:r>
              <a:rPr lang="en-GB" b="0" i="0" u="none" strike="noStrike" baseline="0" dirty="0" err="1">
                <a:solidFill>
                  <a:srgbClr val="000000"/>
                </a:solidFill>
                <a:latin typeface="Calibri" panose="020F0502020204030204" pitchFamily="34" charset="0"/>
              </a:rPr>
              <a:t>Barto</a:t>
            </a:r>
            <a:r>
              <a:rPr lang="en-GB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, </a:t>
            </a:r>
            <a:r>
              <a:rPr lang="en-GB" b="0" i="0" u="none" strike="noStrike" baseline="0" dirty="0" err="1">
                <a:solidFill>
                  <a:srgbClr val="000000"/>
                </a:solidFill>
                <a:latin typeface="Calibri" panose="020F0502020204030204" pitchFamily="34" charset="0"/>
              </a:rPr>
              <a:t>Reinforcementlearning</a:t>
            </a:r>
            <a:r>
              <a:rPr lang="en-GB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: An introduction. 2ndEdition. MIT press, 2018. (e-book available via Primo)</a:t>
            </a:r>
          </a:p>
          <a:p>
            <a:pPr>
              <a:lnSpc>
                <a:spcPct val="150000"/>
              </a:lnSpc>
            </a:pPr>
            <a:r>
              <a:rPr lang="en-GB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Tom Mitchell, Machine Learning, McGraw-Hill, 1997.</a:t>
            </a:r>
          </a:p>
          <a:p>
            <a:pPr>
              <a:lnSpc>
                <a:spcPct val="150000"/>
              </a:lnSpc>
            </a:pPr>
            <a:r>
              <a:rPr lang="en-GB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Ian Goodfellow, </a:t>
            </a:r>
            <a:r>
              <a:rPr lang="en-GB" b="0" i="0" u="none" strike="noStrike" baseline="0" dirty="0" err="1">
                <a:solidFill>
                  <a:srgbClr val="000000"/>
                </a:solidFill>
                <a:latin typeface="Calibri" panose="020F0502020204030204" pitchFamily="34" charset="0"/>
              </a:rPr>
              <a:t>YoshuaBengioand</a:t>
            </a:r>
            <a:r>
              <a:rPr lang="en-GB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 Aaron Courville, Deep Learning, MIT Press, 2016. (online version available).</a:t>
            </a:r>
          </a:p>
          <a:p>
            <a:pPr>
              <a:lnSpc>
                <a:spcPct val="150000"/>
              </a:lnSpc>
            </a:pPr>
            <a:endParaRPr lang="en-GB" sz="22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algn="l">
              <a:lnSpc>
                <a:spcPct val="150000"/>
              </a:lnSpc>
            </a:pPr>
            <a:endParaRPr lang="en-GB" sz="1800" b="0" i="0" u="none" strike="noStrike" baseline="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endParaRPr lang="en-GB" sz="2200" dirty="0"/>
          </a:p>
        </p:txBody>
      </p:sp>
    </p:spTree>
    <p:extLst>
      <p:ext uri="{BB962C8B-B14F-4D97-AF65-F5344CB8AC3E}">
        <p14:creationId xmlns:p14="http://schemas.microsoft.com/office/powerpoint/2010/main" val="375768010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1A5D450-EA00-4FFB-9FFB-3397D4F7B891}"/>
              </a:ext>
            </a:extLst>
          </p:cNvPr>
          <p:cNvSpPr/>
          <p:nvPr/>
        </p:nvSpPr>
        <p:spPr>
          <a:xfrm>
            <a:off x="1230284" y="6096000"/>
            <a:ext cx="9908771" cy="70381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Picture 4" descr="SoECaM logo">
            <a:extLst>
              <a:ext uri="{FF2B5EF4-FFF2-40B4-BE49-F238E27FC236}">
                <a16:creationId xmlns:a16="http://schemas.microsoft.com/office/drawing/2014/main" id="{679F408F-48D0-A70D-0DBD-87C752EA6B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41" t="10172" r="9087" b="9554"/>
          <a:stretch/>
        </p:blipFill>
        <p:spPr bwMode="auto">
          <a:xfrm>
            <a:off x="11139055" y="5845770"/>
            <a:ext cx="999241" cy="95404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21C3A6A-447D-1924-5178-60D3DF8286B7}"/>
              </a:ext>
            </a:extLst>
          </p:cNvPr>
          <p:cNvSpPr txBox="1">
            <a:spLocks/>
          </p:cNvSpPr>
          <p:nvPr/>
        </p:nvSpPr>
        <p:spPr>
          <a:xfrm>
            <a:off x="183095" y="518474"/>
            <a:ext cx="11303052" cy="60286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endParaRPr lang="en-GB" sz="1800" b="0" i="0" u="none" strike="noStrike" baseline="0" dirty="0">
              <a:solidFill>
                <a:srgbClr val="000000"/>
              </a:solidFill>
              <a:latin typeface="Wingdings 2" panose="05020102010507070707" pitchFamily="18" charset="2"/>
            </a:endParaRPr>
          </a:p>
          <a:p>
            <a:pPr>
              <a:lnSpc>
                <a:spcPct val="150000"/>
              </a:lnSpc>
            </a:pPr>
            <a:r>
              <a:rPr lang="en-GB" sz="3000" b="1" i="0" strike="noStrike" baseline="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How to access Matlab</a:t>
            </a:r>
          </a:p>
          <a:p>
            <a:pPr marL="801688">
              <a:lnSpc>
                <a:spcPct val="150000"/>
              </a:lnSpc>
            </a:pPr>
            <a:r>
              <a:rPr lang="en-GB" sz="26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Install Matlab at home</a:t>
            </a:r>
          </a:p>
          <a:p>
            <a:pPr marL="801688">
              <a:lnSpc>
                <a:spcPct val="150000"/>
              </a:lnSpc>
            </a:pPr>
            <a:r>
              <a:rPr lang="en-GB" sz="26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Access Matlab online</a:t>
            </a:r>
          </a:p>
          <a:p>
            <a:pPr>
              <a:lnSpc>
                <a:spcPct val="150000"/>
              </a:lnSpc>
            </a:pPr>
            <a:r>
              <a:rPr lang="en-GB" sz="30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Get familiar with Matlab</a:t>
            </a:r>
          </a:p>
          <a:p>
            <a:pPr marL="801688">
              <a:lnSpc>
                <a:spcPct val="150000"/>
              </a:lnSpc>
            </a:pPr>
            <a:r>
              <a:rPr lang="en-GB" sz="2600" dirty="0">
                <a:solidFill>
                  <a:srgbClr val="000000"/>
                </a:solidFill>
                <a:latin typeface="Calibri" panose="020F0502020204030204" pitchFamily="34" charset="0"/>
              </a:rPr>
              <a:t>Matalb introduction file </a:t>
            </a:r>
          </a:p>
          <a:p>
            <a:pPr marL="801688">
              <a:lnSpc>
                <a:spcPct val="150000"/>
              </a:lnSpc>
            </a:pPr>
            <a:r>
              <a:rPr lang="en-GB" sz="2600" dirty="0">
                <a:solidFill>
                  <a:srgbClr val="000000"/>
                </a:solidFill>
                <a:latin typeface="Calibri" panose="020F0502020204030204" pitchFamily="34" charset="0"/>
              </a:rPr>
              <a:t>Matlab introduction lab 1 material</a:t>
            </a:r>
          </a:p>
          <a:p>
            <a:pPr marL="801688">
              <a:lnSpc>
                <a:spcPct val="150000"/>
              </a:lnSpc>
            </a:pPr>
            <a:r>
              <a:rPr lang="en-GB" sz="2600" dirty="0">
                <a:solidFill>
                  <a:srgbClr val="000000"/>
                </a:solidFill>
                <a:latin typeface="Calibri" panose="020F0502020204030204" pitchFamily="34" charset="0"/>
              </a:rPr>
              <a:t>About Lab/Matlab Please spend some time on getting familiar with Matlab</a:t>
            </a:r>
          </a:p>
          <a:p>
            <a:pPr>
              <a:lnSpc>
                <a:spcPct val="150000"/>
              </a:lnSpc>
            </a:pPr>
            <a:endParaRPr lang="en-GB" sz="22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algn="l">
              <a:lnSpc>
                <a:spcPct val="150000"/>
              </a:lnSpc>
            </a:pPr>
            <a:endParaRPr lang="en-GB" sz="1800" b="0" i="0" u="none" strike="noStrike" baseline="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endParaRPr lang="en-GB" sz="2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4865AA-A0BF-7501-1D99-2F293211D131}"/>
              </a:ext>
            </a:extLst>
          </p:cNvPr>
          <p:cNvSpPr txBox="1"/>
          <p:nvPr/>
        </p:nvSpPr>
        <p:spPr>
          <a:xfrm>
            <a:off x="183095" y="112402"/>
            <a:ext cx="612006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000" b="1" i="0" u="none" strike="noStrike" baseline="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(Body)"/>
              </a:rPr>
              <a:t>About Lab/Matlab</a:t>
            </a:r>
            <a:endParaRPr lang="en-GB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(Body)"/>
            </a:endParaRPr>
          </a:p>
        </p:txBody>
      </p:sp>
    </p:spTree>
    <p:extLst>
      <p:ext uri="{BB962C8B-B14F-4D97-AF65-F5344CB8AC3E}">
        <p14:creationId xmlns:p14="http://schemas.microsoft.com/office/powerpoint/2010/main" val="41963325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1A5D450-EA00-4FFB-9FFB-3397D4F7B891}"/>
              </a:ext>
            </a:extLst>
          </p:cNvPr>
          <p:cNvSpPr/>
          <p:nvPr/>
        </p:nvSpPr>
        <p:spPr>
          <a:xfrm>
            <a:off x="1190576" y="6121684"/>
            <a:ext cx="9908771" cy="70381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4BA5BAC1-3BD0-9A6B-A6CB-AA2D2552DF56}"/>
              </a:ext>
            </a:extLst>
          </p:cNvPr>
          <p:cNvSpPr txBox="1">
            <a:spLocks/>
          </p:cNvSpPr>
          <p:nvPr/>
        </p:nvSpPr>
        <p:spPr>
          <a:xfrm>
            <a:off x="206075" y="762001"/>
            <a:ext cx="10049830" cy="606349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50000"/>
              </a:lnSpc>
              <a:buNone/>
            </a:pPr>
            <a:r>
              <a:rPr lang="en-GB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(Arthur Samuel, 1959) concluded that “a computer can be programmed so that it will learn to play a better game of checkers than can be played by the person who wrote the program.”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n-GB" b="1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With </a:t>
            </a:r>
            <a:r>
              <a:rPr lang="en-GB" b="1" dirty="0">
                <a:solidFill>
                  <a:srgbClr val="000000"/>
                </a:solidFill>
                <a:latin typeface="Calibri" panose="020F0502020204030204" pitchFamily="34" charset="0"/>
              </a:rPr>
              <a:t>algorithms </a:t>
            </a:r>
            <a:endParaRPr lang="en-GB" b="1" i="0" u="none" strike="noStrike" baseline="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GB" dirty="0">
                <a:solidFill>
                  <a:srgbClr val="000000"/>
                </a:solidFill>
                <a:latin typeface="Calibri" panose="020F0502020204030204" pitchFamily="34" charset="0"/>
              </a:rPr>
              <a:t>  Learn from E</a:t>
            </a:r>
            <a:r>
              <a:rPr lang="en-GB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xperience E</a:t>
            </a: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GB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  Achieve some task/s T</a:t>
            </a: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GB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  Improve their performance P</a:t>
            </a:r>
          </a:p>
          <a:p>
            <a:pPr marL="0" indent="0" algn="just">
              <a:lnSpc>
                <a:spcPct val="150000"/>
              </a:lnSpc>
              <a:buNone/>
            </a:pPr>
            <a:endParaRPr lang="en-GB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0" indent="0" algn="just">
              <a:lnSpc>
                <a:spcPct val="150000"/>
              </a:lnSpc>
              <a:buNone/>
            </a:pPr>
            <a:endParaRPr lang="en-GB" b="0" i="0" u="none" strike="noStrike" baseline="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0" indent="0" algn="just">
              <a:lnSpc>
                <a:spcPct val="150000"/>
              </a:lnSpc>
              <a:buNone/>
            </a:pPr>
            <a:endParaRPr lang="en-GB" b="0" i="0" u="none" strike="noStrike" baseline="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BA5BAC1-3BD0-9A6B-A6CB-AA2D2552DF56}"/>
              </a:ext>
            </a:extLst>
          </p:cNvPr>
          <p:cNvSpPr txBox="1">
            <a:spLocks/>
          </p:cNvSpPr>
          <p:nvPr/>
        </p:nvSpPr>
        <p:spPr>
          <a:xfrm>
            <a:off x="206075" y="164719"/>
            <a:ext cx="6627862" cy="57159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4000" b="1" dirty="0">
                <a:solidFill>
                  <a:srgbClr val="000000"/>
                </a:solidFill>
                <a:latin typeface="Calibri" panose="020F0502020204030204" pitchFamily="34" charset="0"/>
              </a:rPr>
              <a:t>What is Machine Learning?  </a:t>
            </a:r>
            <a:br>
              <a:rPr lang="en-GB" sz="4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 (Headings)"/>
              </a:rPr>
            </a:br>
            <a:endParaRPr lang="en-GB" sz="4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 (Headings)"/>
            </a:endParaRPr>
          </a:p>
        </p:txBody>
      </p:sp>
      <p:pic>
        <p:nvPicPr>
          <p:cNvPr id="7" name="Picture 4" descr="SoECaM logo">
            <a:extLst>
              <a:ext uri="{FF2B5EF4-FFF2-40B4-BE49-F238E27FC236}">
                <a16:creationId xmlns:a16="http://schemas.microsoft.com/office/drawing/2014/main" id="{0FA79A4E-23C1-4760-A71A-331E917CC1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41" t="10172" r="9087" b="9554"/>
          <a:stretch/>
        </p:blipFill>
        <p:spPr bwMode="auto">
          <a:xfrm>
            <a:off x="11099347" y="5852658"/>
            <a:ext cx="999241" cy="95404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1688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1A5D450-EA00-4FFB-9FFB-3397D4F7B891}"/>
              </a:ext>
            </a:extLst>
          </p:cNvPr>
          <p:cNvSpPr/>
          <p:nvPr/>
        </p:nvSpPr>
        <p:spPr>
          <a:xfrm>
            <a:off x="1190576" y="6121684"/>
            <a:ext cx="9908771" cy="70381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4BA5BAC1-3BD0-9A6B-A6CB-AA2D2552DF56}"/>
              </a:ext>
            </a:extLst>
          </p:cNvPr>
          <p:cNvSpPr txBox="1">
            <a:spLocks/>
          </p:cNvSpPr>
          <p:nvPr/>
        </p:nvSpPr>
        <p:spPr>
          <a:xfrm>
            <a:off x="55704" y="736317"/>
            <a:ext cx="11258290" cy="606349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50000"/>
              </a:lnSpc>
              <a:buNone/>
            </a:pPr>
            <a:r>
              <a:rPr lang="en-GB" b="1" dirty="0">
                <a:solidFill>
                  <a:srgbClr val="000000"/>
                </a:solidFill>
                <a:latin typeface="Calibri" panose="020F0502020204030204" pitchFamily="34" charset="0"/>
              </a:rPr>
              <a:t>Example: SPAM email filtering</a:t>
            </a:r>
          </a:p>
          <a:p>
            <a:pPr algn="just">
              <a:lnSpc>
                <a:spcPct val="150000"/>
              </a:lnSpc>
            </a:pPr>
            <a:r>
              <a:rPr lang="en-GB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Collect emails which have been labelled as spam or non-spam –E</a:t>
            </a:r>
          </a:p>
          <a:p>
            <a:pPr algn="just">
              <a:lnSpc>
                <a:spcPct val="150000"/>
              </a:lnSpc>
            </a:pPr>
            <a:r>
              <a:rPr lang="en-GB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Classifying emails as spam or non-spam and putting them into the right folder –T</a:t>
            </a:r>
          </a:p>
          <a:p>
            <a:pPr algn="just">
              <a:lnSpc>
                <a:spcPct val="150000"/>
              </a:lnSpc>
            </a:pPr>
            <a:r>
              <a:rPr lang="en-GB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Calculate the percentage of emails correctly classified as spam or non-spam -P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n-GB" b="1" i="0" u="none" strike="noStrike" baseline="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Machine Learning </a:t>
            </a:r>
            <a:r>
              <a:rPr lang="en-GB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is the study of computer algorithms that improve automatically through experience.</a:t>
            </a:r>
          </a:p>
          <a:p>
            <a:pPr marL="0" indent="0" algn="just">
              <a:lnSpc>
                <a:spcPct val="150000"/>
              </a:lnSpc>
              <a:buNone/>
            </a:pPr>
            <a:endParaRPr lang="en-GB" b="0" i="0" u="none" strike="noStrike" baseline="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0" indent="0" algn="just">
              <a:lnSpc>
                <a:spcPct val="150000"/>
              </a:lnSpc>
              <a:buNone/>
            </a:pPr>
            <a:endParaRPr lang="en-GB" b="0" i="0" u="none" strike="noStrike" baseline="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BA5BAC1-3BD0-9A6B-A6CB-AA2D2552DF56}"/>
              </a:ext>
            </a:extLst>
          </p:cNvPr>
          <p:cNvSpPr txBox="1">
            <a:spLocks/>
          </p:cNvSpPr>
          <p:nvPr/>
        </p:nvSpPr>
        <p:spPr>
          <a:xfrm>
            <a:off x="206075" y="164719"/>
            <a:ext cx="6964746" cy="57159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4000" b="1" dirty="0">
                <a:solidFill>
                  <a:srgbClr val="000000"/>
                </a:solidFill>
                <a:latin typeface="Calibri" panose="020F0502020204030204" pitchFamily="34" charset="0"/>
              </a:rPr>
              <a:t>What is Machine Learning?  </a:t>
            </a:r>
            <a:br>
              <a:rPr lang="en-GB" sz="4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 (Headings)"/>
              </a:rPr>
            </a:br>
            <a:endParaRPr lang="en-GB" sz="4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 (Headings)"/>
            </a:endParaRPr>
          </a:p>
        </p:txBody>
      </p:sp>
      <p:pic>
        <p:nvPicPr>
          <p:cNvPr id="7" name="Picture 4" descr="SoECaM logo">
            <a:extLst>
              <a:ext uri="{FF2B5EF4-FFF2-40B4-BE49-F238E27FC236}">
                <a16:creationId xmlns:a16="http://schemas.microsoft.com/office/drawing/2014/main" id="{0FA79A4E-23C1-4760-A71A-331E917CC1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41" t="10172" r="9087" b="9554"/>
          <a:stretch/>
        </p:blipFill>
        <p:spPr bwMode="auto">
          <a:xfrm>
            <a:off x="11099347" y="5852658"/>
            <a:ext cx="999241" cy="95404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35525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1A5D450-EA00-4FFB-9FFB-3397D4F7B891}"/>
              </a:ext>
            </a:extLst>
          </p:cNvPr>
          <p:cNvSpPr/>
          <p:nvPr/>
        </p:nvSpPr>
        <p:spPr>
          <a:xfrm>
            <a:off x="1190576" y="6121684"/>
            <a:ext cx="9908771" cy="70381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4BA5BAC1-3BD0-9A6B-A6CB-AA2D2552DF56}"/>
              </a:ext>
            </a:extLst>
          </p:cNvPr>
          <p:cNvSpPr txBox="1">
            <a:spLocks/>
          </p:cNvSpPr>
          <p:nvPr/>
        </p:nvSpPr>
        <p:spPr>
          <a:xfrm>
            <a:off x="55704" y="766502"/>
            <a:ext cx="11947760" cy="604019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endParaRPr lang="en-GB" sz="1600" b="0" i="0" dirty="0">
              <a:solidFill>
                <a:srgbClr val="293138"/>
              </a:solidFill>
              <a:effectLst/>
              <a:latin typeface="aktiv-grotesk"/>
            </a:endParaRPr>
          </a:p>
          <a:p>
            <a:pPr marL="0" indent="0" algn="l">
              <a:buNone/>
            </a:pPr>
            <a:endParaRPr lang="en-GB" sz="1600" dirty="0">
              <a:solidFill>
                <a:srgbClr val="293138"/>
              </a:solidFill>
              <a:latin typeface="aktiv-grotesk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BA5BAC1-3BD0-9A6B-A6CB-AA2D2552DF56}"/>
              </a:ext>
            </a:extLst>
          </p:cNvPr>
          <p:cNvSpPr txBox="1">
            <a:spLocks/>
          </p:cNvSpPr>
          <p:nvPr/>
        </p:nvSpPr>
        <p:spPr>
          <a:xfrm>
            <a:off x="273376" y="342225"/>
            <a:ext cx="7426835" cy="57159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GB" sz="4000" b="1" i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dana"/>
              </a:rPr>
              <a:t>Applications of Machine learning</a:t>
            </a:r>
          </a:p>
        </p:txBody>
      </p:sp>
      <p:pic>
        <p:nvPicPr>
          <p:cNvPr id="7" name="Picture 4" descr="SoECaM logo">
            <a:extLst>
              <a:ext uri="{FF2B5EF4-FFF2-40B4-BE49-F238E27FC236}">
                <a16:creationId xmlns:a16="http://schemas.microsoft.com/office/drawing/2014/main" id="{0FA79A4E-23C1-4760-A71A-331E917CC1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41" t="10172" r="9087" b="9554"/>
          <a:stretch/>
        </p:blipFill>
        <p:spPr bwMode="auto">
          <a:xfrm>
            <a:off x="11099347" y="5852658"/>
            <a:ext cx="999241" cy="95404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Applications of Machine learning">
            <a:extLst>
              <a:ext uri="{FF2B5EF4-FFF2-40B4-BE49-F238E27FC236}">
                <a16:creationId xmlns:a16="http://schemas.microsoft.com/office/drawing/2014/main" id="{80C5AF71-1716-B1BE-9C98-B3087ECC6C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1509" y="1238662"/>
            <a:ext cx="5943600" cy="509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13067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1A5D450-EA00-4FFB-9FFB-3397D4F7B891}"/>
              </a:ext>
            </a:extLst>
          </p:cNvPr>
          <p:cNvSpPr/>
          <p:nvPr/>
        </p:nvSpPr>
        <p:spPr>
          <a:xfrm>
            <a:off x="1190576" y="6121684"/>
            <a:ext cx="9908771" cy="70381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4BA5BAC1-3BD0-9A6B-A6CB-AA2D2552DF56}"/>
              </a:ext>
            </a:extLst>
          </p:cNvPr>
          <p:cNvSpPr txBox="1">
            <a:spLocks/>
          </p:cNvSpPr>
          <p:nvPr/>
        </p:nvSpPr>
        <p:spPr>
          <a:xfrm>
            <a:off x="55704" y="766502"/>
            <a:ext cx="10945720" cy="57070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2000" dirty="0">
              <a:solidFill>
                <a:srgbClr val="666666"/>
              </a:solidFill>
              <a:latin typeface="Arial" panose="020B0604020202020204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BA5BAC1-3BD0-9A6B-A6CB-AA2D2552DF56}"/>
              </a:ext>
            </a:extLst>
          </p:cNvPr>
          <p:cNvSpPr txBox="1">
            <a:spLocks/>
          </p:cNvSpPr>
          <p:nvPr/>
        </p:nvSpPr>
        <p:spPr>
          <a:xfrm>
            <a:off x="188536" y="211730"/>
            <a:ext cx="7527717" cy="57159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GB" sz="4000" b="1" i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dana"/>
              </a:rPr>
              <a:t>Applications of Machine learning</a:t>
            </a:r>
          </a:p>
        </p:txBody>
      </p:sp>
      <p:pic>
        <p:nvPicPr>
          <p:cNvPr id="7" name="Picture 4" descr="SoECaM logo">
            <a:extLst>
              <a:ext uri="{FF2B5EF4-FFF2-40B4-BE49-F238E27FC236}">
                <a16:creationId xmlns:a16="http://schemas.microsoft.com/office/drawing/2014/main" id="{0FA79A4E-23C1-4760-A71A-331E917CC1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41" t="10172" r="9087" b="9554"/>
          <a:stretch/>
        </p:blipFill>
        <p:spPr bwMode="auto">
          <a:xfrm>
            <a:off x="11099347" y="5852658"/>
            <a:ext cx="999241" cy="95404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A9906F4C-4099-BAEB-7D5B-7BB8837FC18C}"/>
              </a:ext>
            </a:extLst>
          </p:cNvPr>
          <p:cNvSpPr txBox="1">
            <a:spLocks/>
          </p:cNvSpPr>
          <p:nvPr/>
        </p:nvSpPr>
        <p:spPr>
          <a:xfrm>
            <a:off x="55704" y="766502"/>
            <a:ext cx="11947760" cy="604019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GB" sz="3000" b="1" dirty="0">
                <a:effectLst/>
                <a:latin typeface="Calibri "/>
                <a:ea typeface="Calibri" panose="020F0502020204030204" pitchFamily="34" charset="0"/>
                <a:cs typeface="Arial" panose="020B0604020202020204" pitchFamily="34" charset="0"/>
              </a:rPr>
              <a:t>Image Recognition</a:t>
            </a:r>
          </a:p>
          <a:p>
            <a:pPr marL="355600" indent="0">
              <a:lnSpc>
                <a:spcPct val="100000"/>
              </a:lnSpc>
              <a:buNone/>
            </a:pPr>
            <a:r>
              <a:rPr lang="en-GB" dirty="0"/>
              <a:t>I</a:t>
            </a:r>
            <a:r>
              <a:rPr lang="en-GB" dirty="0">
                <a:solidFill>
                  <a:srgbClr val="333333"/>
                </a:solidFill>
                <a:effectLst/>
                <a:ea typeface="Calibri" panose="020F0502020204030204" pitchFamily="34" charset="0"/>
              </a:rPr>
              <a:t>dentify objects, persons, places, digital images, etc</a:t>
            </a:r>
          </a:p>
          <a:p>
            <a:pPr marL="0" indent="0">
              <a:lnSpc>
                <a:spcPct val="100000"/>
              </a:lnSpc>
              <a:buNone/>
            </a:pPr>
            <a:endParaRPr lang="en-GB" sz="3000" b="1" dirty="0">
              <a:latin typeface="Calibri 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GB" sz="3000" b="1" dirty="0">
                <a:latin typeface="Calibri "/>
                <a:cs typeface="Arial" panose="020B0604020202020204" pitchFamily="34" charset="0"/>
              </a:rPr>
              <a:t>Speech Recognition</a:t>
            </a:r>
          </a:p>
          <a:p>
            <a:pPr marL="355600" indent="0">
              <a:lnSpc>
                <a:spcPct val="150000"/>
              </a:lnSpc>
              <a:buNone/>
            </a:pPr>
            <a:r>
              <a:rPr lang="en-GB" dirty="0">
                <a:solidFill>
                  <a:srgbClr val="333333"/>
                </a:solidFill>
                <a:effectLst/>
                <a:latin typeface="Calibri "/>
                <a:ea typeface="Times New Roman" panose="02020603050405020304" pitchFamily="18" charset="0"/>
              </a:rPr>
              <a:t>Speech recognition is a process of converting voice instructions into text, and it is also known as "</a:t>
            </a:r>
            <a:r>
              <a:rPr lang="en-GB" b="1" dirty="0">
                <a:solidFill>
                  <a:srgbClr val="333333"/>
                </a:solidFill>
                <a:effectLst/>
                <a:latin typeface="Calibri "/>
                <a:ea typeface="Times New Roman" panose="02020603050405020304" pitchFamily="18" charset="0"/>
              </a:rPr>
              <a:t>Speech to text</a:t>
            </a:r>
            <a:r>
              <a:rPr lang="en-GB" dirty="0">
                <a:solidFill>
                  <a:srgbClr val="333333"/>
                </a:solidFill>
                <a:effectLst/>
                <a:latin typeface="Calibri "/>
                <a:ea typeface="Times New Roman" panose="02020603050405020304" pitchFamily="18" charset="0"/>
              </a:rPr>
              <a:t>", or "</a:t>
            </a:r>
            <a:r>
              <a:rPr lang="en-GB" b="1" dirty="0">
                <a:solidFill>
                  <a:srgbClr val="333333"/>
                </a:solidFill>
                <a:effectLst/>
                <a:latin typeface="Calibri "/>
                <a:ea typeface="Times New Roman" panose="02020603050405020304" pitchFamily="18" charset="0"/>
              </a:rPr>
              <a:t>Computer speech recognition</a:t>
            </a:r>
            <a:r>
              <a:rPr lang="en-GB" dirty="0">
                <a:solidFill>
                  <a:srgbClr val="333333"/>
                </a:solidFill>
                <a:effectLst/>
                <a:latin typeface="Calibri "/>
                <a:ea typeface="Times New Roman" panose="02020603050405020304" pitchFamily="18" charset="0"/>
              </a:rPr>
              <a:t>.“. For example, </a:t>
            </a:r>
            <a:r>
              <a:rPr lang="en-GB" b="1" dirty="0">
                <a:solidFill>
                  <a:srgbClr val="333333"/>
                </a:solidFill>
                <a:effectLst/>
                <a:latin typeface="Calibri "/>
                <a:ea typeface="Calibri" panose="020F0502020204030204" pitchFamily="34" charset="0"/>
              </a:rPr>
              <a:t>Search by voice in </a:t>
            </a:r>
            <a:r>
              <a:rPr lang="en-GB" dirty="0">
                <a:solidFill>
                  <a:srgbClr val="333333"/>
                </a:solidFill>
                <a:effectLst/>
                <a:latin typeface="Calibri "/>
                <a:ea typeface="Calibri" panose="020F0502020204030204" pitchFamily="34" charset="0"/>
              </a:rPr>
              <a:t>Google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ü"/>
            </a:pPr>
            <a:endParaRPr lang="en-GB" sz="2200" b="1" dirty="0">
              <a:latin typeface="Calibri "/>
              <a:cs typeface="Arial" panose="020B0604020202020204" pitchFamily="34" charset="0"/>
            </a:endParaRPr>
          </a:p>
          <a:p>
            <a:pPr marL="342900" lvl="0" indent="-342900" algn="just">
              <a:lnSpc>
                <a:spcPts val="1875"/>
              </a:lnSpc>
              <a:spcBef>
                <a:spcPts val="300"/>
              </a:spcBef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457200" algn="l"/>
              </a:tabLst>
            </a:pPr>
            <a:endParaRPr lang="en-GB" sz="1800" dirty="0">
              <a:solidFill>
                <a:srgbClr val="000000"/>
              </a:solidFill>
              <a:latin typeface="Segoe UI" panose="020B05020402040202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 algn="just">
              <a:lnSpc>
                <a:spcPts val="1875"/>
              </a:lnSpc>
              <a:spcBef>
                <a:spcPts val="300"/>
              </a:spcBef>
              <a:spcAft>
                <a:spcPts val="800"/>
              </a:spcAft>
              <a:buSzPts val="1000"/>
              <a:buNone/>
              <a:tabLst>
                <a:tab pos="457200" algn="l"/>
              </a:tabLst>
            </a:pPr>
            <a:endParaRPr lang="en-GB" sz="18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GB" sz="2000" b="0" i="0" dirty="0">
              <a:solidFill>
                <a:srgbClr val="666666"/>
              </a:solidFill>
              <a:effectLst/>
              <a:latin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GB" sz="2000" dirty="0">
              <a:solidFill>
                <a:srgbClr val="666666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4572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1A5D450-EA00-4FFB-9FFB-3397D4F7B891}"/>
              </a:ext>
            </a:extLst>
          </p:cNvPr>
          <p:cNvSpPr/>
          <p:nvPr/>
        </p:nvSpPr>
        <p:spPr>
          <a:xfrm>
            <a:off x="1190576" y="6121684"/>
            <a:ext cx="9908771" cy="70381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4BA5BAC1-3BD0-9A6B-A6CB-AA2D2552DF56}"/>
              </a:ext>
            </a:extLst>
          </p:cNvPr>
          <p:cNvSpPr txBox="1">
            <a:spLocks/>
          </p:cNvSpPr>
          <p:nvPr/>
        </p:nvSpPr>
        <p:spPr>
          <a:xfrm>
            <a:off x="55704" y="766502"/>
            <a:ext cx="10945720" cy="57070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2000" dirty="0">
              <a:solidFill>
                <a:srgbClr val="666666"/>
              </a:solidFill>
              <a:latin typeface="Arial" panose="020B0604020202020204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BA5BAC1-3BD0-9A6B-A6CB-AA2D2552DF56}"/>
              </a:ext>
            </a:extLst>
          </p:cNvPr>
          <p:cNvSpPr txBox="1">
            <a:spLocks/>
          </p:cNvSpPr>
          <p:nvPr/>
        </p:nvSpPr>
        <p:spPr>
          <a:xfrm>
            <a:off x="188536" y="211730"/>
            <a:ext cx="5608949" cy="57159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GB" sz="3000" b="1" i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dana"/>
              </a:rPr>
              <a:t>Applications of Machine learning</a:t>
            </a:r>
          </a:p>
        </p:txBody>
      </p:sp>
      <p:pic>
        <p:nvPicPr>
          <p:cNvPr id="7" name="Picture 4" descr="SoECaM logo">
            <a:extLst>
              <a:ext uri="{FF2B5EF4-FFF2-40B4-BE49-F238E27FC236}">
                <a16:creationId xmlns:a16="http://schemas.microsoft.com/office/drawing/2014/main" id="{0FA79A4E-23C1-4760-A71A-331E917CC1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41" t="10172" r="9087" b="9554"/>
          <a:stretch/>
        </p:blipFill>
        <p:spPr bwMode="auto">
          <a:xfrm>
            <a:off x="11099347" y="5852658"/>
            <a:ext cx="999241" cy="95404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A9906F4C-4099-BAEB-7D5B-7BB8837FC18C}"/>
              </a:ext>
            </a:extLst>
          </p:cNvPr>
          <p:cNvSpPr txBox="1">
            <a:spLocks/>
          </p:cNvSpPr>
          <p:nvPr/>
        </p:nvSpPr>
        <p:spPr>
          <a:xfrm>
            <a:off x="55704" y="766502"/>
            <a:ext cx="11203699" cy="604019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GB" sz="3000" b="1" dirty="0">
                <a:latin typeface="Calibri "/>
                <a:cs typeface="Arial" panose="020B0604020202020204" pitchFamily="34" charset="0"/>
              </a:rPr>
              <a:t>Traffic prediction: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GB" dirty="0">
                <a:solidFill>
                  <a:srgbClr val="333333"/>
                </a:solidFill>
                <a:effectLst/>
                <a:latin typeface="Calibri "/>
                <a:ea typeface="Calibri" panose="020F0502020204030204" pitchFamily="34" charset="0"/>
              </a:rPr>
              <a:t>Using Google Maps to find out the correct path with shortest </a:t>
            </a:r>
            <a:r>
              <a:rPr lang="en-GB" dirty="0">
                <a:solidFill>
                  <a:srgbClr val="333333"/>
                </a:solidFill>
                <a:latin typeface="Calibri "/>
                <a:ea typeface="Calibri" panose="020F0502020204030204" pitchFamily="34" charset="0"/>
              </a:rPr>
              <a:t>route </a:t>
            </a:r>
            <a:r>
              <a:rPr lang="en-GB" dirty="0">
                <a:solidFill>
                  <a:srgbClr val="333333"/>
                </a:solidFill>
                <a:effectLst/>
                <a:latin typeface="Calibri "/>
                <a:ea typeface="Calibri" panose="020F0502020204030204" pitchFamily="34" charset="0"/>
              </a:rPr>
              <a:t>and predicts the traffic conditions.</a:t>
            </a:r>
            <a:r>
              <a:rPr lang="en-GB" dirty="0">
                <a:solidFill>
                  <a:srgbClr val="333333"/>
                </a:solidFill>
                <a:latin typeface="Calibri "/>
                <a:ea typeface="Calibri" panose="020F0502020204030204" pitchFamily="34" charset="0"/>
              </a:rPr>
              <a:t>  This can be achieved </a:t>
            </a:r>
            <a:r>
              <a:rPr lang="en-GB" dirty="0">
                <a:solidFill>
                  <a:srgbClr val="333333"/>
                </a:solidFill>
                <a:effectLst/>
                <a:latin typeface="Calibri "/>
                <a:ea typeface="Calibri" panose="020F0502020204030204" pitchFamily="34" charset="0"/>
              </a:rPr>
              <a:t>with the help of two inputs: </a:t>
            </a:r>
          </a:p>
          <a:p>
            <a:pPr marL="342900" lvl="0" indent="-342900" algn="just">
              <a:lnSpc>
                <a:spcPct val="150000"/>
              </a:lnSpc>
              <a:spcBef>
                <a:spcPts val="300"/>
              </a:spcBef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457200" algn="l"/>
              </a:tabLst>
            </a:pPr>
            <a:r>
              <a:rPr lang="en-GB" b="1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Live GPS information </a:t>
            </a:r>
            <a:r>
              <a:rPr lang="en-GB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of the vehicle </a:t>
            </a:r>
          </a:p>
          <a:p>
            <a:pPr marL="342900" lvl="0" indent="-342900" algn="just">
              <a:lnSpc>
                <a:spcPct val="150000"/>
              </a:lnSpc>
              <a:spcBef>
                <a:spcPts val="300"/>
              </a:spcBef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457200" algn="l"/>
              </a:tabLst>
            </a:pPr>
            <a:r>
              <a:rPr lang="en-GB" b="1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Average time has taken</a:t>
            </a:r>
            <a:r>
              <a:rPr lang="en-GB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on past days at the same time.</a:t>
            </a:r>
          </a:p>
          <a:p>
            <a:pPr marL="342900" lvl="0" indent="-342900" algn="just">
              <a:lnSpc>
                <a:spcPts val="1875"/>
              </a:lnSpc>
              <a:spcBef>
                <a:spcPts val="300"/>
              </a:spcBef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457200" algn="l"/>
              </a:tabLst>
            </a:pPr>
            <a:endParaRPr lang="en-GB" sz="1800" dirty="0">
              <a:solidFill>
                <a:srgbClr val="000000"/>
              </a:solidFill>
              <a:latin typeface="Segoe UI" panose="020B05020402040202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 algn="just">
              <a:lnSpc>
                <a:spcPts val="1875"/>
              </a:lnSpc>
              <a:spcBef>
                <a:spcPts val="300"/>
              </a:spcBef>
              <a:spcAft>
                <a:spcPts val="800"/>
              </a:spcAft>
              <a:buSzPts val="1000"/>
              <a:buNone/>
              <a:tabLst>
                <a:tab pos="457200" algn="l"/>
              </a:tabLst>
            </a:pPr>
            <a:endParaRPr lang="en-GB" sz="18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GB" sz="2000" b="0" i="0" dirty="0">
              <a:solidFill>
                <a:srgbClr val="666666"/>
              </a:solidFill>
              <a:effectLst/>
              <a:latin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GB" sz="2000" dirty="0">
              <a:solidFill>
                <a:srgbClr val="666666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46158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1A5D450-EA00-4FFB-9FFB-3397D4F7B891}"/>
              </a:ext>
            </a:extLst>
          </p:cNvPr>
          <p:cNvSpPr/>
          <p:nvPr/>
        </p:nvSpPr>
        <p:spPr>
          <a:xfrm>
            <a:off x="1190576" y="6121684"/>
            <a:ext cx="9908771" cy="70381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4BA5BAC1-3BD0-9A6B-A6CB-AA2D2552DF56}"/>
              </a:ext>
            </a:extLst>
          </p:cNvPr>
          <p:cNvSpPr txBox="1">
            <a:spLocks/>
          </p:cNvSpPr>
          <p:nvPr/>
        </p:nvSpPr>
        <p:spPr>
          <a:xfrm>
            <a:off x="55704" y="766502"/>
            <a:ext cx="10945720" cy="57070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100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ü"/>
              <a:tabLst>
                <a:tab pos="457200" algn="l"/>
              </a:tabLst>
            </a:pPr>
            <a:r>
              <a:rPr lang="en-GB" sz="3000" b="1" dirty="0">
                <a:latin typeface="Calibri "/>
                <a:cs typeface="Arial" panose="020B0604020202020204" pitchFamily="34" charset="0"/>
              </a:rPr>
              <a:t>Medical Diagnosis</a:t>
            </a:r>
          </a:p>
          <a:p>
            <a:pPr marL="0" indent="0" algn="just">
              <a:lnSpc>
                <a:spcPct val="150000"/>
              </a:lnSpc>
              <a:spcBef>
                <a:spcPts val="300"/>
              </a:spcBef>
              <a:spcAft>
                <a:spcPts val="800"/>
              </a:spcAft>
              <a:buSzPts val="1000"/>
              <a:buNone/>
              <a:tabLst>
                <a:tab pos="457200" algn="l"/>
              </a:tabLst>
            </a:pPr>
            <a:r>
              <a:rPr lang="en-GB" dirty="0">
                <a:solidFill>
                  <a:srgbClr val="333333"/>
                </a:solidFill>
                <a:effectLst/>
                <a:ea typeface="Calibri" panose="020F0502020204030204" pitchFamily="34" charset="0"/>
              </a:rPr>
              <a:t>Machine learning is used for </a:t>
            </a:r>
            <a:r>
              <a:rPr lang="en-GB" b="0" i="0" dirty="0">
                <a:solidFill>
                  <a:srgbClr val="000000"/>
                </a:solidFill>
                <a:effectLst/>
              </a:rPr>
              <a:t>Disease identification</a:t>
            </a:r>
            <a:r>
              <a:rPr lang="en-GB" dirty="0">
                <a:solidFill>
                  <a:srgbClr val="610B4B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. For example, </a:t>
            </a:r>
            <a:r>
              <a:rPr lang="en-GB" dirty="0">
                <a:solidFill>
                  <a:srgbClr val="333333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It helps in finding brain </a:t>
            </a:r>
            <a:r>
              <a:rPr lang="en-GB" dirty="0" err="1">
                <a:solidFill>
                  <a:srgbClr val="333333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tumors</a:t>
            </a:r>
            <a:r>
              <a:rPr lang="en-GB" dirty="0">
                <a:solidFill>
                  <a:srgbClr val="333333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and other brain-related diseases easily.</a:t>
            </a:r>
            <a:endParaRPr lang="en-GB" dirty="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ü"/>
              <a:tabLst>
                <a:tab pos="457200" algn="l"/>
              </a:tabLst>
            </a:pPr>
            <a:r>
              <a:rPr lang="en-GB" sz="3000" b="1" dirty="0">
                <a:latin typeface="Calibri "/>
                <a:cs typeface="Arial" panose="020B0604020202020204" pitchFamily="34" charset="0"/>
              </a:rPr>
              <a:t>Self-driving cars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n-GB" dirty="0">
                <a:solidFill>
                  <a:srgbClr val="333333"/>
                </a:solidFill>
                <a:effectLst/>
                <a:ea typeface="Times New Roman" panose="02020603050405020304" pitchFamily="18" charset="0"/>
              </a:rPr>
              <a:t>One of the most exciting applications of machine learning is self-driving cars. For example, Tesla (i.e., car manufacturing company) is working on self-driving car by using unsupervised learning method to train the car models to detect people and objects while driving</a:t>
            </a:r>
            <a:r>
              <a:rPr lang="en-GB" sz="2000" dirty="0">
                <a:solidFill>
                  <a:srgbClr val="333333"/>
                </a:solidFill>
                <a:effectLst/>
                <a:ea typeface="Times New Roman" panose="02020603050405020304" pitchFamily="18" charset="0"/>
              </a:rPr>
              <a:t>.</a:t>
            </a:r>
            <a:endParaRPr lang="en-GB" sz="2000" dirty="0">
              <a:effectLst/>
              <a:ea typeface="Times New Roman" panose="02020603050405020304" pitchFamily="18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BA5BAC1-3BD0-9A6B-A6CB-AA2D2552DF56}"/>
              </a:ext>
            </a:extLst>
          </p:cNvPr>
          <p:cNvSpPr txBox="1">
            <a:spLocks/>
          </p:cNvSpPr>
          <p:nvPr/>
        </p:nvSpPr>
        <p:spPr>
          <a:xfrm>
            <a:off x="55704" y="32505"/>
            <a:ext cx="7752307" cy="57159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GB" sz="4000" b="1" i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dana"/>
              </a:rPr>
              <a:t>Applications of Machine learning</a:t>
            </a:r>
          </a:p>
        </p:txBody>
      </p:sp>
      <p:pic>
        <p:nvPicPr>
          <p:cNvPr id="7" name="Picture 4" descr="SoECaM logo">
            <a:extLst>
              <a:ext uri="{FF2B5EF4-FFF2-40B4-BE49-F238E27FC236}">
                <a16:creationId xmlns:a16="http://schemas.microsoft.com/office/drawing/2014/main" id="{0FA79A4E-23C1-4760-A71A-331E917CC1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41" t="10172" r="9087" b="9554"/>
          <a:stretch/>
        </p:blipFill>
        <p:spPr bwMode="auto">
          <a:xfrm>
            <a:off x="11099347" y="5852658"/>
            <a:ext cx="999241" cy="95404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1165309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14669</TotalTime>
  <Words>1552</Words>
  <Application>Microsoft Office PowerPoint</Application>
  <PresentationFormat>Widescreen</PresentationFormat>
  <Paragraphs>188</Paragraphs>
  <Slides>37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17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55" baseType="lpstr">
      <vt:lpstr>aktiv-grotesk</vt:lpstr>
      <vt:lpstr>-apple-system</vt:lpstr>
      <vt:lpstr>Arial</vt:lpstr>
      <vt:lpstr>Barlow</vt:lpstr>
      <vt:lpstr>Calibri</vt:lpstr>
      <vt:lpstr>Calibri </vt:lpstr>
      <vt:lpstr>Calibri (Body)</vt:lpstr>
      <vt:lpstr>Calibri Light</vt:lpstr>
      <vt:lpstr>Calibri Light (Headings)</vt:lpstr>
      <vt:lpstr>Courier New</vt:lpstr>
      <vt:lpstr>erdana</vt:lpstr>
      <vt:lpstr>Segoe UI</vt:lpstr>
      <vt:lpstr>Symbol</vt:lpstr>
      <vt:lpstr>Tahoma</vt:lpstr>
      <vt:lpstr>Times New Roman</vt:lpstr>
      <vt:lpstr>Wingdings</vt:lpstr>
      <vt:lpstr>Wingdings 2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Abu Taha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</dc:title>
  <dc:subject/>
  <dc:creator>neamah hasan</dc:creator>
  <dc:description/>
  <cp:lastModifiedBy>Neamah Al-Naffakh</cp:lastModifiedBy>
  <cp:revision>485</cp:revision>
  <dcterms:created xsi:type="dcterms:W3CDTF">2015-02-23T10:07:24Z</dcterms:created>
  <dcterms:modified xsi:type="dcterms:W3CDTF">2023-10-08T18:49:36Z</dcterms:modified>
  <dc:language>en-CA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Company">
    <vt:lpwstr>Abu Taha</vt:lpwstr>
  </property>
  <property fmtid="{D5CDD505-2E9C-101B-9397-08002B2CF9AE}" pid="4" name="HiddenSlides">
    <vt:i4>0</vt:i4>
  </property>
  <property fmtid="{D5CDD505-2E9C-101B-9397-08002B2CF9AE}" pid="5" name="HyperlinksChanged">
    <vt:bool>false</vt:bool>
  </property>
  <property fmtid="{D5CDD505-2E9C-101B-9397-08002B2CF9AE}" pid="6" name="LinksUpToDate">
    <vt:bool>false</vt:bool>
  </property>
  <property fmtid="{D5CDD505-2E9C-101B-9397-08002B2CF9AE}" pid="7" name="MMClips">
    <vt:i4>0</vt:i4>
  </property>
  <property fmtid="{D5CDD505-2E9C-101B-9397-08002B2CF9AE}" pid="8" name="Notes">
    <vt:i4>3</vt:i4>
  </property>
  <property fmtid="{D5CDD505-2E9C-101B-9397-08002B2CF9AE}" pid="9" name="PresentationFormat">
    <vt:lpwstr>Widescreen</vt:lpwstr>
  </property>
  <property fmtid="{D5CDD505-2E9C-101B-9397-08002B2CF9AE}" pid="10" name="ScaleCrop">
    <vt:bool>false</vt:bool>
  </property>
  <property fmtid="{D5CDD505-2E9C-101B-9397-08002B2CF9AE}" pid="11" name="ShareDoc">
    <vt:bool>false</vt:bool>
  </property>
  <property fmtid="{D5CDD505-2E9C-101B-9397-08002B2CF9AE}" pid="12" name="Slides">
    <vt:i4>14</vt:i4>
  </property>
</Properties>
</file>